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theme/themeOverride9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2" r:id="rId2"/>
    <p:sldId id="435" r:id="rId3"/>
    <p:sldId id="417" r:id="rId4"/>
    <p:sldId id="275" r:id="rId5"/>
    <p:sldId id="436" r:id="rId6"/>
    <p:sldId id="384" r:id="rId7"/>
    <p:sldId id="444" r:id="rId8"/>
    <p:sldId id="445" r:id="rId9"/>
    <p:sldId id="447" r:id="rId10"/>
    <p:sldId id="446" r:id="rId11"/>
    <p:sldId id="438" r:id="rId1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FFFAF"/>
    <a:srgbClr val="AFE4FF"/>
    <a:srgbClr val="9021FF"/>
    <a:srgbClr val="CCECFF"/>
    <a:srgbClr val="B6C5F4"/>
    <a:srgbClr val="B7FFD8"/>
    <a:srgbClr val="ABFFD1"/>
    <a:srgbClr val="FFFFCC"/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5099" autoAdjust="0"/>
  </p:normalViewPr>
  <p:slideViewPr>
    <p:cSldViewPr>
      <p:cViewPr varScale="1">
        <p:scale>
          <a:sx n="59" d="100"/>
          <a:sy n="59" d="100"/>
        </p:scale>
        <p:origin x="-1584" y="10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0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_____Microsoft_Office_Excel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0"/>
      <c:rotY val="10"/>
      <c:rAngAx val="1"/>
    </c:view3D>
    <c:sideWall>
      <c:spPr>
        <a:solidFill>
          <a:sysClr val="window" lastClr="FFFFFF"/>
        </a:solidFill>
        <a:ln>
          <a:solidFill>
            <a:sysClr val="window" lastClr="FFFFFF"/>
          </a:solidFill>
        </a:ln>
      </c:spPr>
    </c:sideWall>
    <c:backWall>
      <c:spPr>
        <a:solidFill>
          <a:sysClr val="window" lastClr="FFFFFF"/>
        </a:solidFill>
        <a:ln>
          <a:solidFill>
            <a:sysClr val="window" lastClr="FFFFFF"/>
          </a:solidFill>
        </a:ln>
      </c:spPr>
    </c:backWall>
    <c:plotArea>
      <c:layout>
        <c:manualLayout>
          <c:layoutTarget val="inner"/>
          <c:xMode val="edge"/>
          <c:yMode val="edge"/>
          <c:x val="4.3287656287590758E-2"/>
          <c:y val="3.2811227725752012E-2"/>
          <c:w val="0.9385933131209786"/>
          <c:h val="0.6863699392050673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2018</c:v>
                </c:pt>
              </c:strCache>
            </c:strRef>
          </c:tx>
          <c:spPr>
            <a:solidFill>
              <a:srgbClr val="0000FF"/>
            </a:solidFill>
          </c:spPr>
          <c:dPt>
            <c:idx val="0"/>
          </c:dPt>
          <c:dPt>
            <c:idx val="1"/>
          </c:dPt>
          <c:dPt>
            <c:idx val="10"/>
            <c:spPr>
              <a:gradFill flip="none" rotWithShape="1">
                <a:gsLst>
                  <a:gs pos="43000">
                    <a:sysClr val="window" lastClr="FFFFFF"/>
                  </a:gs>
                  <a:gs pos="20000">
                    <a:srgbClr val="3366FF"/>
                  </a:gs>
                  <a:gs pos="67000">
                    <a:sysClr val="window" lastClr="FFFFFF"/>
                  </a:gs>
                  <a:gs pos="83000">
                    <a:srgbClr val="00B050"/>
                  </a:gs>
                </a:gsLst>
                <a:lin ang="5400000" scaled="1"/>
                <a:tileRect/>
              </a:gradFill>
            </c:spPr>
          </c:dPt>
          <c:dPt>
            <c:idx val="11"/>
            <c:spPr>
              <a:solidFill>
                <a:srgbClr val="FF0000"/>
              </a:solidFill>
            </c:spPr>
          </c:dPt>
          <c:dPt>
            <c:idx val="12"/>
            <c:spPr>
              <a:solidFill>
                <a:srgbClr val="FF0000"/>
              </a:solidFill>
            </c:spPr>
          </c:dPt>
          <c:dPt>
            <c:idx val="13"/>
            <c:spPr>
              <a:solidFill>
                <a:srgbClr val="FF0000"/>
              </a:solidFill>
            </c:spPr>
          </c:dPt>
          <c:dPt>
            <c:idx val="14"/>
            <c:spPr>
              <a:solidFill>
                <a:srgbClr val="FF0000"/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Pt>
            <c:idx val="16"/>
            <c:spPr>
              <a:solidFill>
                <a:srgbClr val="FF0000"/>
              </a:solidFill>
              <a:ln>
                <a:solidFill>
                  <a:srgbClr val="660033"/>
                </a:solidFill>
              </a:ln>
            </c:spPr>
          </c:dPt>
          <c:dPt>
            <c:idx val="17"/>
            <c:spPr>
              <a:solidFill>
                <a:srgbClr val="FF0000"/>
              </a:solidFill>
            </c:spPr>
          </c:dPt>
          <c:dPt>
            <c:idx val="18"/>
            <c:spPr>
              <a:solidFill>
                <a:srgbClr val="FF0000"/>
              </a:solidFill>
            </c:spPr>
          </c:dPt>
          <c:dLbls>
            <c:dLbl>
              <c:idx val="10"/>
              <c:spPr>
                <a:solidFill>
                  <a:srgbClr val="0000FF"/>
                </a:solidFill>
                <a:ln>
                  <a:solidFill>
                    <a:srgbClr val="3366FF"/>
                  </a:solidFill>
                </a:ln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Лист1!$A$2:$A$20</c:f>
              <c:strCache>
                <c:ptCount val="19"/>
                <c:pt idx="0">
                  <c:v>Бурзянский</c:v>
                </c:pt>
                <c:pt idx="1">
                  <c:v>Абзелиловский</c:v>
                </c:pt>
                <c:pt idx="2">
                  <c:v>Туймазинский</c:v>
                </c:pt>
                <c:pt idx="3">
                  <c:v>Благовещенский</c:v>
                </c:pt>
                <c:pt idx="4">
                  <c:v>Ермекеевский</c:v>
                </c:pt>
                <c:pt idx="5">
                  <c:v>г.Октябрьский</c:v>
                </c:pt>
                <c:pt idx="6">
                  <c:v>г.Уфа</c:v>
                </c:pt>
                <c:pt idx="7">
                  <c:v>Кармаскалинский</c:v>
                </c:pt>
                <c:pt idx="8">
                  <c:v>Альшеевский</c:v>
                </c:pt>
                <c:pt idx="9">
                  <c:v>Бижбулякский</c:v>
                </c:pt>
                <c:pt idx="10">
                  <c:v>Всего РБ</c:v>
                </c:pt>
                <c:pt idx="11">
                  <c:v>Кушнаренковский</c:v>
                </c:pt>
                <c:pt idx="12">
                  <c:v>Чекмагушевский</c:v>
                </c:pt>
                <c:pt idx="13">
                  <c:v>Белебеевский</c:v>
                </c:pt>
                <c:pt idx="14">
                  <c:v>Учалинский</c:v>
                </c:pt>
                <c:pt idx="15">
                  <c:v>Бакалинский</c:v>
                </c:pt>
                <c:pt idx="16">
                  <c:v>Нуримановский</c:v>
                </c:pt>
                <c:pt idx="17">
                  <c:v>Шаранский</c:v>
                </c:pt>
                <c:pt idx="18">
                  <c:v>Белорецкий</c:v>
                </c:pt>
              </c:strCache>
            </c:strRef>
          </c:cat>
          <c:val>
            <c:numRef>
              <c:f>Лист1!$B$2:$B$20</c:f>
              <c:numCache>
                <c:formatCode>0.0</c:formatCode>
                <c:ptCount val="19"/>
                <c:pt idx="0">
                  <c:v>364</c:v>
                </c:pt>
                <c:pt idx="1">
                  <c:v>485</c:v>
                </c:pt>
                <c:pt idx="2">
                  <c:v>491.6</c:v>
                </c:pt>
                <c:pt idx="3">
                  <c:v>493.9</c:v>
                </c:pt>
                <c:pt idx="4">
                  <c:v>498.4</c:v>
                </c:pt>
                <c:pt idx="5">
                  <c:v>513.29999999999995</c:v>
                </c:pt>
                <c:pt idx="6">
                  <c:v>517.79999999999995</c:v>
                </c:pt>
                <c:pt idx="7">
                  <c:v>520.9</c:v>
                </c:pt>
                <c:pt idx="8">
                  <c:v>532.9</c:v>
                </c:pt>
                <c:pt idx="9">
                  <c:v>546.4</c:v>
                </c:pt>
                <c:pt idx="10">
                  <c:v>554.9</c:v>
                </c:pt>
                <c:pt idx="11">
                  <c:v>559.4</c:v>
                </c:pt>
                <c:pt idx="12">
                  <c:v>579</c:v>
                </c:pt>
                <c:pt idx="13">
                  <c:v>581.29999999999995</c:v>
                </c:pt>
                <c:pt idx="14">
                  <c:v>582.1</c:v>
                </c:pt>
                <c:pt idx="15">
                  <c:v>601</c:v>
                </c:pt>
                <c:pt idx="16">
                  <c:v>644.6</c:v>
                </c:pt>
                <c:pt idx="17">
                  <c:v>678.3</c:v>
                </c:pt>
                <c:pt idx="18">
                  <c:v>703.2</c:v>
                </c:pt>
              </c:numCache>
            </c:numRef>
          </c:val>
        </c:ser>
        <c:dLbls/>
        <c:shape val="cylinder"/>
        <c:axId val="113836800"/>
        <c:axId val="113838336"/>
        <c:axId val="0"/>
      </c:bar3DChart>
      <c:catAx>
        <c:axId val="113836800"/>
        <c:scaling>
          <c:orientation val="minMax"/>
        </c:scaling>
        <c:axPos val="b"/>
        <c:numFmt formatCode="General" sourceLinked="0"/>
        <c:majorTickMark val="cross"/>
        <c:tickLblPos val="nextTo"/>
        <c:txPr>
          <a:bodyPr rot="3480000"/>
          <a:lstStyle/>
          <a:p>
            <a:pPr>
              <a:defRPr sz="1400" b="1">
                <a:solidFill>
                  <a:schemeClr val="tx1"/>
                </a:solidFill>
              </a:defRPr>
            </a:pPr>
            <a:endParaRPr lang="ru-RU"/>
          </a:p>
        </c:txPr>
        <c:crossAx val="113838336"/>
        <c:crosses val="autoZero"/>
        <c:lblAlgn val="ctr"/>
        <c:lblOffset val="100"/>
        <c:tickLblSkip val="1"/>
      </c:catAx>
      <c:valAx>
        <c:axId val="113838336"/>
        <c:scaling>
          <c:orientation val="minMax"/>
          <c:max val="750"/>
          <c:min val="30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3836800"/>
        <c:crosses val="autoZero"/>
        <c:crossBetween val="between"/>
        <c:majorUnit val="3665"/>
        <c:minorUnit val="10"/>
      </c:valAx>
    </c:plotArea>
    <c:plotVisOnly val="1"/>
    <c:dispBlanksAs val="gap"/>
  </c:chart>
  <c:spPr>
    <a:ln>
      <a:solidFill>
        <a:sysClr val="window" lastClr="FFFFFF"/>
      </a:solidFill>
    </a:ln>
  </c:spPr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110"/>
      <c:perspective val="20"/>
    </c:view3D>
    <c:plotArea>
      <c:layout>
        <c:manualLayout>
          <c:layoutTarget val="inner"/>
          <c:xMode val="edge"/>
          <c:yMode val="edge"/>
          <c:x val="0.13645271205986106"/>
          <c:y val="6.396525264353134E-2"/>
          <c:w val="0.86341401752252089"/>
          <c:h val="0.7431064643591538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ЦАГ</c:v>
                </c:pt>
              </c:strCache>
            </c:strRef>
          </c:tx>
          <c:explosion val="4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00FF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9900FF"/>
              </a:solidFill>
            </c:spPr>
          </c:dPt>
          <c:dPt>
            <c:idx val="5"/>
            <c:spPr>
              <a:solidFill>
                <a:srgbClr val="666699"/>
              </a:solidFill>
            </c:spPr>
          </c:dPt>
          <c:dLbls>
            <c:dLbl>
              <c:idx val="0"/>
              <c:layout>
                <c:manualLayout>
                  <c:x val="-2.0367453030755954E-2"/>
                  <c:y val="-6.3012015292190054E-2"/>
                </c:manualLayout>
              </c:layout>
              <c:spPr>
                <a:solidFill>
                  <a:srgbClr val="00B050"/>
                </a:solidFill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6079944682482875E-2"/>
                  <c:y val="-0.12866932838255396"/>
                </c:manualLayout>
              </c:layout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8469048185696939E-3"/>
                  <c:y val="-3.8227267895564465E-2"/>
                </c:manualLayout>
              </c:layout>
              <c:spPr>
                <a:solidFill>
                  <a:srgbClr val="0000FF"/>
                </a:solidFill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8362632237606213E-2"/>
                  <c:y val="-7.9023088567878333E-2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CatName val="1"/>
              <c:showPercent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632603516527316E-2"/>
                  <c:y val="-0.17837673512475305"/>
                </c:manualLayout>
              </c:layout>
              <c:spPr>
                <a:solidFill>
                  <a:srgbClr val="9900FF"/>
                </a:solidFill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7093697475877518E-2"/>
                  <c:y val="0.10954011634087069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  <c:separator> 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CatName val="1"/>
            <c:showPercent val="1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г. Октябрьский</c:v>
                </c:pt>
                <c:pt idx="1">
                  <c:v>г. Белорецк</c:v>
                </c:pt>
                <c:pt idx="2">
                  <c:v>ГКБ № 18</c:v>
                </c:pt>
                <c:pt idx="3">
                  <c:v>г. Туймазы</c:v>
                </c:pt>
                <c:pt idx="4">
                  <c:v>г. Белебей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38</c:v>
                </c:pt>
                <c:pt idx="1">
                  <c:v>24</c:v>
                </c:pt>
                <c:pt idx="2">
                  <c:v>17</c:v>
                </c:pt>
                <c:pt idx="3">
                  <c:v>10</c:v>
                </c:pt>
                <c:pt idx="4">
                  <c:v>10</c:v>
                </c:pt>
                <c:pt idx="5">
                  <c:v>154</c:v>
                </c:pt>
              </c:numCache>
            </c:numRef>
          </c:val>
        </c:ser>
        <c:dLbls/>
      </c:pie3DChart>
      <c:spPr>
        <a:solidFill>
          <a:sysClr val="window" lastClr="FFFFFF"/>
        </a:solidFill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view3D>
      <c:rotX val="10"/>
      <c:rotY val="10"/>
      <c:rAngAx val="1"/>
    </c:view3D>
    <c:sideWall>
      <c:spPr>
        <a:solidFill>
          <a:schemeClr val="bg1"/>
        </a:solidFill>
      </c:spPr>
    </c:sideWall>
    <c:backWall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4.7560823279508974E-2"/>
          <c:y val="4.7198790081525339E-2"/>
          <c:w val="0.93613807867501908"/>
          <c:h val="0.7030901238246255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10 мес. 2017г.</c:v>
                </c:pt>
              </c:strCache>
            </c:strRef>
          </c:tx>
          <c:spPr>
            <a:solidFill>
              <a:srgbClr val="666699"/>
            </a:solidFill>
          </c:spPr>
          <c:dLbls>
            <c:dLbl>
              <c:idx val="0"/>
              <c:layout>
                <c:manualLayout>
                  <c:x val="5.4955577301843868E-3"/>
                  <c:y val="-2.812485120700873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260017363291681E-2"/>
                  <c:y val="-1.337880447146084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ЦАГ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241</c:v>
                </c:pt>
                <c:pt idx="1">
                  <c:v>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 мес. 2018г.</c:v>
                </c:pt>
              </c:strCache>
            </c:strRef>
          </c:tx>
          <c:spPr>
            <a:solidFill>
              <a:srgbClr val="BEBED4"/>
            </a:solidFill>
          </c:spPr>
          <c:dLbls>
            <c:dLbl>
              <c:idx val="0"/>
              <c:layout>
                <c:manualLayout>
                  <c:x val="4.8823906133327452E-3"/>
                  <c:y val="-1.016057739616233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201106392258569E-2"/>
                  <c:y val="-1.02534903529237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ЦАГ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253</c:v>
                </c:pt>
                <c:pt idx="1">
                  <c:v>99</c:v>
                </c:pt>
              </c:numCache>
            </c:numRef>
          </c:val>
        </c:ser>
        <c:dLbls/>
        <c:shape val="cylinder"/>
        <c:axId val="130800640"/>
        <c:axId val="131818240"/>
        <c:axId val="0"/>
      </c:bar3DChart>
      <c:catAx>
        <c:axId val="13080064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1818240"/>
        <c:crosses val="autoZero"/>
        <c:auto val="1"/>
        <c:lblAlgn val="ctr"/>
        <c:lblOffset val="100"/>
      </c:catAx>
      <c:valAx>
        <c:axId val="131818240"/>
        <c:scaling>
          <c:orientation val="minMax"/>
          <c:max val="35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30800640"/>
        <c:crosses val="autoZero"/>
        <c:crossBetween val="between"/>
        <c:majorUnit val="600"/>
      </c:valAx>
    </c:plotArea>
    <c:legend>
      <c:legendPos val="r"/>
      <c:layout>
        <c:manualLayout>
          <c:xMode val="edge"/>
          <c:yMode val="edge"/>
          <c:x val="0.65232147761888304"/>
          <c:y val="0.16717421609239189"/>
          <c:w val="0.22516138337678759"/>
          <c:h val="0.17534857238084658"/>
        </c:manualLayout>
      </c:layout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sideWall>
      <c:spPr>
        <a:solidFill>
          <a:sysClr val="window" lastClr="FFFFFF"/>
        </a:solidFill>
      </c:spPr>
    </c:sideWall>
    <c:backWall>
      <c:spPr>
        <a:solidFill>
          <a:sysClr val="window" lastClr="FFFFFF"/>
        </a:solidFill>
      </c:spPr>
    </c:backWall>
    <c:plotArea>
      <c:layout>
        <c:manualLayout>
          <c:layoutTarget val="inner"/>
          <c:xMode val="edge"/>
          <c:yMode val="edge"/>
          <c:x val="5.0283886931977148E-2"/>
          <c:y val="4.6043233491378885E-2"/>
          <c:w val="0.94971611306802284"/>
          <c:h val="0.7989884578198701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10 мес. 2017 г</c:v>
                </c:pt>
              </c:strCache>
            </c:strRef>
          </c:tx>
          <c:spPr>
            <a:solidFill>
              <a:srgbClr val="66FF33"/>
            </a:solidFill>
          </c:spPr>
          <c:dLbls>
            <c:dLbl>
              <c:idx val="0"/>
              <c:layout>
                <c:manualLayout>
                  <c:x val="8.2496316896718061E-3"/>
                  <c:y val="-5.929991662408377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1248158448359013E-3"/>
                  <c:y val="-4.81811822570681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124324764398315E-2"/>
                  <c:y val="-5.929991662408377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6245703046172124E-3"/>
                  <c:y val="-5.188742704607338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2374447534507711E-2"/>
                  <c:y val="-2.964995831204188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1600" b="1">
                    <a:solidFill>
                      <a:srgbClr val="3366FF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ПСО № 1 г. Октябрьский 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 БСМП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420</c:v>
                </c:pt>
                <c:pt idx="1">
                  <c:v>475</c:v>
                </c:pt>
                <c:pt idx="2">
                  <c:v>1649</c:v>
                </c:pt>
                <c:pt idx="3">
                  <c:v>512</c:v>
                </c:pt>
                <c:pt idx="4">
                  <c:v>355</c:v>
                </c:pt>
                <c:pt idx="5">
                  <c:v>1134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 мес. 2018 г</c:v>
                </c:pt>
              </c:strCache>
            </c:strRef>
          </c:tx>
          <c:spPr>
            <a:solidFill>
              <a:srgbClr val="9021FF"/>
            </a:solidFill>
          </c:spPr>
          <c:cat>
            <c:strRef>
              <c:f>Лист1!$A$2:$A$7</c:f>
              <c:strCache>
                <c:ptCount val="6"/>
                <c:pt idx="0">
                  <c:v>ПСО № 1 г. Октябрьский 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 БСМП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497</c:v>
                </c:pt>
                <c:pt idx="1">
                  <c:v>658</c:v>
                </c:pt>
                <c:pt idx="2">
                  <c:v>1674</c:v>
                </c:pt>
                <c:pt idx="3">
                  <c:v>538</c:v>
                </c:pt>
                <c:pt idx="4">
                  <c:v>374</c:v>
                </c:pt>
                <c:pt idx="5">
                  <c:v>1118</c:v>
                </c:pt>
              </c:numCache>
            </c:numRef>
          </c:val>
        </c:ser>
        <c:dLbls/>
        <c:shape val="box"/>
        <c:axId val="129645184"/>
        <c:axId val="129646976"/>
        <c:axId val="0"/>
      </c:bar3DChart>
      <c:catAx>
        <c:axId val="1296451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ru-RU"/>
          </a:p>
        </c:txPr>
        <c:crossAx val="129646976"/>
        <c:crosses val="autoZero"/>
        <c:auto val="1"/>
        <c:lblAlgn val="ctr"/>
        <c:lblOffset val="100"/>
      </c:catAx>
      <c:valAx>
        <c:axId val="129646976"/>
        <c:scaling>
          <c:orientation val="minMax"/>
          <c:max val="15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9645184"/>
        <c:crosses val="autoZero"/>
        <c:crossBetween val="between"/>
        <c:majorUnit val="10000"/>
      </c:valAx>
    </c:plotArea>
    <c:legend>
      <c:legendPos val="r"/>
      <c:layout>
        <c:manualLayout>
          <c:xMode val="edge"/>
          <c:yMode val="edge"/>
          <c:x val="0.59267789973471263"/>
          <c:y val="5.3194302136306222E-2"/>
          <c:w val="0.14323558349796514"/>
          <c:h val="0.181227647005543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968525809273841E-2"/>
          <c:y val="9.3139270562886664E-2"/>
          <c:w val="0.95031474190726128"/>
          <c:h val="0.7672885574610011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10 мес. 2017г</c:v>
                </c:pt>
              </c:strCache>
            </c:strRef>
          </c:tx>
          <c:spPr>
            <a:solidFill>
              <a:srgbClr val="66FF33"/>
            </a:solidFill>
            <a:ln>
              <a:solidFill>
                <a:srgbClr val="F79646">
                  <a:lumMod val="50000"/>
                </a:srgbClr>
              </a:solidFill>
            </a:ln>
          </c:spPr>
          <c:dPt>
            <c:idx val="7"/>
            <c:spPr>
              <a:solidFill>
                <a:srgbClr val="66FF33"/>
              </a:solidFill>
              <a:ln>
                <a:solidFill>
                  <a:srgbClr val="FF0000"/>
                </a:solidFill>
              </a:ln>
            </c:spPr>
          </c:dPt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 БСМП</c:v>
                </c:pt>
                <c:pt idx="6">
                  <c:v>зона РСЦ № 1</c:v>
                </c:pt>
                <c:pt idx="7">
                  <c:v>РБ</c:v>
                </c:pt>
                <c:pt idx="8">
                  <c:v>Целевой показатель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37.6</c:v>
                </c:pt>
                <c:pt idx="1">
                  <c:v>30.3</c:v>
                </c:pt>
                <c:pt idx="2">
                  <c:v>39.700000000000003</c:v>
                </c:pt>
                <c:pt idx="3">
                  <c:v>67.400000000000006</c:v>
                </c:pt>
                <c:pt idx="4">
                  <c:v>82.8</c:v>
                </c:pt>
                <c:pt idx="5">
                  <c:v>38.5</c:v>
                </c:pt>
                <c:pt idx="6">
                  <c:v>44.7</c:v>
                </c:pt>
                <c:pt idx="7">
                  <c:v>40.200000000000003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 мес. 2018 г.</c:v>
                </c:pt>
              </c:strCache>
            </c:strRef>
          </c:tx>
          <c:spPr>
            <a:solidFill>
              <a:srgbClr val="8E1DFF"/>
            </a:solidFill>
            <a:ln>
              <a:solidFill>
                <a:srgbClr val="F79646">
                  <a:lumMod val="50000"/>
                </a:srgbClr>
              </a:solidFill>
            </a:ln>
          </c:spPr>
          <c:dPt>
            <c:idx val="6"/>
            <c:spPr>
              <a:solidFill>
                <a:srgbClr val="9021FF"/>
              </a:solidFill>
              <a:ln>
                <a:solidFill>
                  <a:srgbClr val="F79646">
                    <a:lumMod val="50000"/>
                  </a:srgbClr>
                </a:solidFill>
              </a:ln>
            </c:spPr>
          </c:dPt>
          <c:dPt>
            <c:idx val="7"/>
            <c:spPr>
              <a:solidFill>
                <a:srgbClr val="9021FF"/>
              </a:solidFill>
              <a:ln>
                <a:solidFill>
                  <a:srgbClr val="FF0000"/>
                </a:solidFill>
              </a:ln>
            </c:spPr>
          </c:dPt>
          <c:dPt>
            <c:idx val="8"/>
            <c:spPr>
              <a:solidFill>
                <a:srgbClr val="FF0000"/>
              </a:solidFill>
              <a:ln>
                <a:solidFill>
                  <a:srgbClr val="F79646">
                    <a:lumMod val="50000"/>
                  </a:srgbClr>
                </a:solidFill>
              </a:ln>
            </c:spPr>
          </c:dPt>
          <c:dLbls>
            <c:dLbl>
              <c:idx val="1"/>
              <c:layout>
                <c:manualLayout>
                  <c:x val="9.4609332630663078E-3"/>
                  <c:y val="1.440698250856189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0546856841712732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7578094736187901E-3"/>
                  <c:y val="4.8023275028539827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7578094736187901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0546856841712732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spPr>
                <a:solidFill>
                  <a:sysClr val="window" lastClr="FFFFFF"/>
                </a:solidFill>
                <a:ln>
                  <a:solidFill>
                    <a:srgbClr val="FF0000"/>
                  </a:solidFill>
                </a:ln>
              </c:spPr>
              <c:txPr>
                <a:bodyPr/>
                <a:lstStyle/>
                <a:p>
                  <a:pPr>
                    <a:defRPr sz="18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</c:dLbl>
            <c:dLbl>
              <c:idx val="9"/>
              <c:spPr>
                <a:solidFill>
                  <a:sysClr val="window" lastClr="FFFFFF"/>
                </a:solidFill>
                <a:ln>
                  <a:solidFill>
                    <a:sysClr val="window" lastClr="FFFFFF"/>
                  </a:solidFill>
                </a:ln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 БСМП</c:v>
                </c:pt>
                <c:pt idx="6">
                  <c:v>зона РСЦ № 1</c:v>
                </c:pt>
                <c:pt idx="7">
                  <c:v>РБ</c:v>
                </c:pt>
                <c:pt idx="8">
                  <c:v>Целевой показатель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29.2</c:v>
                </c:pt>
                <c:pt idx="1">
                  <c:v>29.2</c:v>
                </c:pt>
                <c:pt idx="2">
                  <c:v>40.1</c:v>
                </c:pt>
                <c:pt idx="3">
                  <c:v>37</c:v>
                </c:pt>
                <c:pt idx="4">
                  <c:v>38</c:v>
                </c:pt>
                <c:pt idx="5">
                  <c:v>37.200000000000003</c:v>
                </c:pt>
                <c:pt idx="6">
                  <c:v>36.300000000000011</c:v>
                </c:pt>
                <c:pt idx="7">
                  <c:v>36.300000000000011</c:v>
                </c:pt>
                <c:pt idx="8">
                  <c:v>40</c:v>
                </c:pt>
              </c:numCache>
            </c:numRef>
          </c:val>
        </c:ser>
        <c:dLbls/>
        <c:axId val="129820928"/>
        <c:axId val="129966080"/>
      </c:barChart>
      <c:dateAx>
        <c:axId val="129820928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200" b="1"/>
            </a:pPr>
            <a:endParaRPr lang="ru-RU"/>
          </a:p>
        </c:txPr>
        <c:crossAx val="129966080"/>
        <c:crosses val="autoZero"/>
        <c:lblOffset val="100"/>
        <c:baseTimeUnit val="days"/>
      </c:dateAx>
      <c:valAx>
        <c:axId val="129966080"/>
        <c:scaling>
          <c:orientation val="minMax"/>
          <c:max val="9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29820928"/>
        <c:crosses val="autoZero"/>
        <c:crossBetween val="between"/>
        <c:majorUnit val="170"/>
      </c:valAx>
      <c:spPr>
        <a:solidFill>
          <a:sysClr val="window" lastClr="FFFFFF"/>
        </a:solidFill>
        <a:ln w="25400">
          <a:noFill/>
        </a:ln>
      </c:spPr>
    </c:plotArea>
    <c:legend>
      <c:legendPos val="t"/>
      <c:layout>
        <c:manualLayout>
          <c:xMode val="edge"/>
          <c:yMode val="edge"/>
          <c:x val="0.32056419514595602"/>
          <c:y val="1.2829349370537778E-3"/>
          <c:w val="0.37846180762783233"/>
          <c:h val="9.8464729929579733E-2"/>
        </c:manualLayout>
      </c:layout>
      <c:spPr>
        <a:solidFill>
          <a:sysClr val="window" lastClr="FFFFFF"/>
        </a:solidFill>
      </c:spPr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4096298432616171E-2"/>
          <c:y val="2.1306317308062327E-2"/>
          <c:w val="0.95399311023622069"/>
          <c:h val="0.8675696571937020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10 мес. 2017г.</c:v>
                </c:pt>
              </c:strCache>
            </c:strRef>
          </c:tx>
          <c:spPr>
            <a:solidFill>
              <a:srgbClr val="66FF33"/>
            </a:solidFill>
            <a:ln w="3175">
              <a:solidFill>
                <a:srgbClr val="5BF37F"/>
              </a:solidFill>
            </a:ln>
          </c:spPr>
          <c:dPt>
            <c:idx val="0"/>
          </c:dPt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Лист1!$A$2:$A$10</c:f>
              <c:strCache>
                <c:ptCount val="9"/>
                <c:pt idx="0">
                  <c:v>ЦП РФ</c:v>
                </c:pt>
                <c:pt idx="1">
                  <c:v>ЦП РБ</c:v>
                </c:pt>
                <c:pt idx="2">
                  <c:v>ПСО № 1 г. Октябрьский </c:v>
                </c:pt>
                <c:pt idx="3">
                  <c:v>ПСО № 2 г. Белорецк</c:v>
                </c:pt>
                <c:pt idx="4">
                  <c:v>ПСО № 3 ГКБ № 18 г. Уфа</c:v>
                </c:pt>
                <c:pt idx="5">
                  <c:v>ПСО № 4 г. Туймазы</c:v>
                </c:pt>
                <c:pt idx="6">
                  <c:v>ПСО № 12 г. Белебей</c:v>
                </c:pt>
                <c:pt idx="7">
                  <c:v>РСЦ № 1  БСМП</c:v>
                </c:pt>
                <c:pt idx="8">
                  <c:v>зона РСЦ № 1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1">
                  <c:v>3.9</c:v>
                </c:pt>
                <c:pt idx="2">
                  <c:v>0.9</c:v>
                </c:pt>
                <c:pt idx="3">
                  <c:v>4.7</c:v>
                </c:pt>
                <c:pt idx="4">
                  <c:v>6.6</c:v>
                </c:pt>
                <c:pt idx="5">
                  <c:v>1.1000000000000001</c:v>
                </c:pt>
                <c:pt idx="6">
                  <c:v>1.5</c:v>
                </c:pt>
                <c:pt idx="7">
                  <c:v>8.4</c:v>
                </c:pt>
                <c:pt idx="8">
                  <c:v>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 мес. 2018г.</c:v>
                </c:pt>
              </c:strCache>
            </c:strRef>
          </c:tx>
          <c:spPr>
            <a:solidFill>
              <a:srgbClr val="9021FF"/>
            </a:solidFill>
            <a:ln w="3175">
              <a:solidFill>
                <a:srgbClr val="5BF37F"/>
              </a:solidFill>
            </a:ln>
          </c:spPr>
          <c:dPt>
            <c:idx val="0"/>
            <c:spPr>
              <a:solidFill>
                <a:srgbClr val="FF0000"/>
              </a:solidFill>
              <a:ln w="3175">
                <a:solidFill>
                  <a:srgbClr val="5BF37F"/>
                </a:solidFill>
              </a:ln>
            </c:spPr>
          </c:dPt>
          <c:dPt>
            <c:idx val="1"/>
          </c:dPt>
          <c:dPt>
            <c:idx val="2"/>
          </c:dPt>
          <c:dLbls>
            <c:dLbl>
              <c:idx val="0"/>
              <c:spPr>
                <a:noFill/>
                <a:ln>
                  <a:solidFill>
                    <a:srgbClr val="FF0000"/>
                  </a:solidFill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Лист1!$A$2:$A$10</c:f>
              <c:strCache>
                <c:ptCount val="9"/>
                <c:pt idx="0">
                  <c:v>ЦП РФ</c:v>
                </c:pt>
                <c:pt idx="1">
                  <c:v>ЦП РБ</c:v>
                </c:pt>
                <c:pt idx="2">
                  <c:v>ПСО № 1 г. Октябрьский </c:v>
                </c:pt>
                <c:pt idx="3">
                  <c:v>ПСО № 2 г. Белорецк</c:v>
                </c:pt>
                <c:pt idx="4">
                  <c:v>ПСО № 3 ГКБ № 18 г. Уфа</c:v>
                </c:pt>
                <c:pt idx="5">
                  <c:v>ПСО № 4 г. Туймазы</c:v>
                </c:pt>
                <c:pt idx="6">
                  <c:v>ПСО № 12 г. Белебей</c:v>
                </c:pt>
                <c:pt idx="7">
                  <c:v>РСЦ № 1  БСМП</c:v>
                </c:pt>
                <c:pt idx="8">
                  <c:v>зона РСЦ № 1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5</c:v>
                </c:pt>
                <c:pt idx="1">
                  <c:v>3.7</c:v>
                </c:pt>
                <c:pt idx="2">
                  <c:v>1.7</c:v>
                </c:pt>
                <c:pt idx="3">
                  <c:v>3.5</c:v>
                </c:pt>
                <c:pt idx="4">
                  <c:v>7.5</c:v>
                </c:pt>
                <c:pt idx="5">
                  <c:v>2.1</c:v>
                </c:pt>
                <c:pt idx="6">
                  <c:v>0.30000000000000004</c:v>
                </c:pt>
                <c:pt idx="7">
                  <c:v>6.8</c:v>
                </c:pt>
                <c:pt idx="8">
                  <c:v>5</c:v>
                </c:pt>
              </c:numCache>
            </c:numRef>
          </c:val>
        </c:ser>
        <c:dLbls/>
        <c:axId val="130134016"/>
        <c:axId val="130135552"/>
      </c:barChart>
      <c:catAx>
        <c:axId val="1301340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30135552"/>
        <c:crosses val="autoZero"/>
        <c:auto val="1"/>
        <c:lblAlgn val="ctr"/>
        <c:lblOffset val="100"/>
      </c:catAx>
      <c:valAx>
        <c:axId val="130135552"/>
        <c:scaling>
          <c:orientation val="minMax"/>
          <c:max val="1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30134016"/>
        <c:crosses val="autoZero"/>
        <c:crossBetween val="between"/>
        <c:majorUnit val="18"/>
        <c:minorUnit val="1"/>
      </c:valAx>
      <c:spPr>
        <a:solidFill>
          <a:sysClr val="window" lastClr="FFFFFF"/>
        </a:solidFill>
      </c:spPr>
    </c:plotArea>
    <c:legend>
      <c:legendPos val="t"/>
      <c:layout>
        <c:manualLayout>
          <c:xMode val="edge"/>
          <c:yMode val="edge"/>
          <c:x val="0.35778595962257109"/>
          <c:y val="0"/>
          <c:w val="0.34194299437222597"/>
          <c:h val="0.11269595699094966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10"/>
      <c:rotY val="10"/>
      <c:rAngAx val="1"/>
    </c:view3D>
    <c:sideWall>
      <c:spPr>
        <a:solidFill>
          <a:sysClr val="window" lastClr="FFFFFF"/>
        </a:solidFill>
      </c:spPr>
    </c:sideWall>
    <c:backWall>
      <c:spPr>
        <a:solidFill>
          <a:sysClr val="window" lastClr="FFFFFF"/>
        </a:solidFill>
      </c:spPr>
    </c:backWall>
    <c:plotArea>
      <c:layout>
        <c:manualLayout>
          <c:layoutTarget val="inner"/>
          <c:xMode val="edge"/>
          <c:yMode val="edge"/>
          <c:x val="5.5416781647917288E-2"/>
          <c:y val="2.2661224776194464E-2"/>
          <c:w val="0.94076137134188165"/>
          <c:h val="0.6630454803267475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10 мес. 2017г.</c:v>
                </c:pt>
              </c:strCache>
            </c:strRef>
          </c:tx>
          <c:spPr>
            <a:solidFill>
              <a:srgbClr val="007DFA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транскраниальные вмешательства при нетравматических ВМГ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56</c:v>
                </c:pt>
                <c:pt idx="1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 мес. 2018г.</c:v>
                </c:pt>
              </c:strCache>
            </c:strRef>
          </c:tx>
          <c:spPr>
            <a:solidFill>
              <a:srgbClr val="AFE4FF"/>
            </a:solidFill>
            <a:ln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транскраниальные вмешательства при нетравматических ВМГ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58</c:v>
                </c:pt>
                <c:pt idx="1">
                  <c:v>20</c:v>
                </c:pt>
              </c:numCache>
            </c:numRef>
          </c:val>
        </c:ser>
        <c:dLbls/>
        <c:shape val="cylinder"/>
        <c:axId val="129931520"/>
        <c:axId val="129945600"/>
        <c:axId val="0"/>
      </c:bar3DChart>
      <c:catAx>
        <c:axId val="12993152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29945600"/>
        <c:crosses val="autoZero"/>
        <c:auto val="1"/>
        <c:lblAlgn val="ctr"/>
        <c:lblOffset val="100"/>
      </c:catAx>
      <c:valAx>
        <c:axId val="129945600"/>
        <c:scaling>
          <c:orientation val="minMax"/>
          <c:max val="6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29931520"/>
        <c:crosses val="autoZero"/>
        <c:crossBetween val="between"/>
        <c:majorUnit val="70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941970336629264"/>
          <c:y val="7.6120562627544297E-2"/>
          <c:w val="0.296173480724364"/>
          <c:h val="0.12882815652062049"/>
        </c:manualLayout>
      </c:layout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10"/>
      <c:rotY val="10"/>
      <c:rAngAx val="1"/>
    </c:view3D>
    <c:sideWall>
      <c:spPr>
        <a:solidFill>
          <a:sysClr val="window" lastClr="FFFFFF"/>
        </a:solidFill>
      </c:spPr>
    </c:sideWall>
    <c:backWall>
      <c:spPr>
        <a:solidFill>
          <a:sysClr val="window" lastClr="FFFFFF"/>
        </a:solidFill>
      </c:spPr>
    </c:backWall>
    <c:plotArea>
      <c:layout>
        <c:manualLayout>
          <c:layoutTarget val="inner"/>
          <c:xMode val="edge"/>
          <c:yMode val="edge"/>
          <c:x val="5.632525347821097E-2"/>
          <c:y val="1.8720142206421507E-2"/>
          <c:w val="0.93263056978343406"/>
          <c:h val="0.8704399653599742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10 мес. 2017г.</c:v>
                </c:pt>
              </c:strCache>
            </c:strRef>
          </c:tx>
          <c:spPr>
            <a:solidFill>
              <a:srgbClr val="CC3300"/>
            </a:solidFill>
          </c:spPr>
          <c:dLbls>
            <c:dLbl>
              <c:idx val="0"/>
              <c:layout>
                <c:manualLayout>
                  <c:x val="2.0833333333333297E-2"/>
                  <c:y val="-2.812499999999999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0833333333333336E-2"/>
                  <c:y val="-3.43750000000000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тромболизис и пункционная аспирация ВМГ и ВЖК с использованием  нейронавигации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</c:v>
                </c:pt>
                <c:pt idx="1">
                  <c:v>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 мес. 2018г.</c:v>
                </c:pt>
              </c:strCache>
            </c:strRef>
          </c:tx>
          <c:spPr>
            <a:solidFill>
              <a:srgbClr val="FFAA8F"/>
            </a:solidFill>
            <a:ln>
              <a:noFill/>
            </a:ln>
          </c:spPr>
          <c:dLbls>
            <c:dLbl>
              <c:idx val="0"/>
              <c:layout>
                <c:manualLayout>
                  <c:x val="1.4583333333333337E-2"/>
                  <c:y val="-1.874999999999999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583306772835805E-2"/>
                  <c:y val="-1.974750390053279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тромболизис и пункционная аспирация ВМГ и ВЖК с использованием  нейронавигации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18</c:v>
                </c:pt>
                <c:pt idx="1">
                  <c:v>11</c:v>
                </c:pt>
              </c:numCache>
            </c:numRef>
          </c:val>
        </c:ser>
        <c:dLbls/>
        <c:shape val="cylinder"/>
        <c:axId val="130856064"/>
        <c:axId val="130857600"/>
        <c:axId val="0"/>
      </c:bar3DChart>
      <c:catAx>
        <c:axId val="13085606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30857600"/>
        <c:crosses val="autoZero"/>
        <c:auto val="1"/>
        <c:lblAlgn val="ctr"/>
        <c:lblOffset val="100"/>
      </c:catAx>
      <c:valAx>
        <c:axId val="130857600"/>
        <c:scaling>
          <c:orientation val="minMax"/>
          <c:max val="5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30856064"/>
        <c:crosses val="autoZero"/>
        <c:crossBetween val="between"/>
        <c:majorUnit val="70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52329126712558971"/>
          <c:y val="7.9981853868088704E-2"/>
          <c:w val="0.37076713933118083"/>
          <c:h val="0.12552487045598917"/>
        </c:manualLayout>
      </c:layout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10"/>
      <c:rotY val="10"/>
      <c:rAngAx val="1"/>
    </c:view3D>
    <c:sideWall>
      <c:spPr>
        <a:solidFill>
          <a:sysClr val="window" lastClr="FFFFFF"/>
        </a:solidFill>
        <a:ln>
          <a:noFill/>
        </a:ln>
      </c:spPr>
    </c:sideWall>
    <c:backWall>
      <c:spPr>
        <a:solidFill>
          <a:sysClr val="window" lastClr="FFFFFF"/>
        </a:solidFill>
        <a:ln>
          <a:noFill/>
        </a:ln>
      </c:spPr>
    </c:backWall>
    <c:plotArea>
      <c:layout>
        <c:manualLayout>
          <c:layoutTarget val="inner"/>
          <c:xMode val="edge"/>
          <c:yMode val="edge"/>
          <c:x val="5.4113735783027125E-2"/>
          <c:y val="1.8092449827647881E-2"/>
          <c:w val="0.93563598512319546"/>
          <c:h val="0.6796024747159814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10 мес. 2017г.</c:v>
                </c:pt>
              </c:strCache>
            </c:strRef>
          </c:tx>
          <c:spPr>
            <a:solidFill>
              <a:srgbClr val="CC00FF"/>
            </a:solidFill>
          </c:spPr>
          <c:dLbls>
            <c:dLbl>
              <c:idx val="0"/>
              <c:layout>
                <c:manualLayout>
                  <c:x val="1.1630328081098526E-2"/>
                  <c:y val="-1.330265405338218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0833333333333336E-2"/>
                  <c:y val="-3.43750000000000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реконструктивные вмешательства при стенозах прецеребральных артерий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 мес. 2018г.</c:v>
                </c:pt>
              </c:strCache>
            </c:strRef>
          </c:tx>
          <c:spPr>
            <a:solidFill>
              <a:srgbClr val="EDA3FF"/>
            </a:solidFill>
            <a:ln>
              <a:noFill/>
            </a:ln>
          </c:spPr>
          <c:dLbls>
            <c:dLbl>
              <c:idx val="0"/>
              <c:layout>
                <c:manualLayout>
                  <c:x val="1.4583333333333337E-2"/>
                  <c:y val="-1.874999999999999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583333333333337E-2"/>
                  <c:y val="-3.12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реконструктивные вмешательства при стенозах прецеребральных артерий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30</c:v>
                </c:pt>
                <c:pt idx="1">
                  <c:v>12</c:v>
                </c:pt>
              </c:numCache>
            </c:numRef>
          </c:val>
        </c:ser>
        <c:dLbls/>
        <c:shape val="cylinder"/>
        <c:axId val="130994176"/>
        <c:axId val="130995712"/>
        <c:axId val="0"/>
      </c:bar3DChart>
      <c:catAx>
        <c:axId val="13099417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30995712"/>
        <c:crosses val="autoZero"/>
        <c:auto val="1"/>
        <c:lblAlgn val="ctr"/>
        <c:lblOffset val="100"/>
      </c:catAx>
      <c:valAx>
        <c:axId val="130995712"/>
        <c:scaling>
          <c:orientation val="minMax"/>
          <c:max val="5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30994176"/>
        <c:crosses val="autoZero"/>
        <c:crossBetween val="between"/>
        <c:majorUnit val="200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5368474015707656"/>
          <c:y val="7.362064548260347E-2"/>
          <c:w val="0.39314555327185874"/>
          <c:h val="9.5335467542698185E-2"/>
        </c:manualLayout>
      </c:layout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10"/>
      <c:rotY val="10"/>
      <c:rAngAx val="1"/>
    </c:view3D>
    <c:sideWall>
      <c:spPr>
        <a:solidFill>
          <a:sysClr val="window" lastClr="FFFFFF"/>
        </a:solidFill>
        <a:ln>
          <a:noFill/>
        </a:ln>
      </c:spPr>
    </c:sideWall>
    <c:backWall>
      <c:spPr>
        <a:solidFill>
          <a:sysClr val="window" lastClr="FFFFFF"/>
        </a:solidFill>
        <a:ln>
          <a:noFill/>
        </a:ln>
      </c:spPr>
    </c:backWall>
    <c:plotArea>
      <c:layout>
        <c:manualLayout>
          <c:layoutTarget val="inner"/>
          <c:xMode val="edge"/>
          <c:yMode val="edge"/>
          <c:x val="5.826141728131902E-2"/>
          <c:y val="3.2505446254763981E-2"/>
          <c:w val="0.94173855234723025"/>
          <c:h val="0.756212069754736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10 мес. 2017г.</c:v>
                </c:pt>
              </c:strCache>
            </c:strRef>
          </c:tx>
          <c:spPr>
            <a:solidFill>
              <a:srgbClr val="00BC00"/>
            </a:solidFill>
          </c:spPr>
          <c:dLbls>
            <c:dLbl>
              <c:idx val="0"/>
              <c:layout>
                <c:manualLayout>
                  <c:x val="5.8868223681361213E-3"/>
                  <c:y val="-2.045666423537480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8868223681361213E-3"/>
                  <c:y val="-1.137041536447641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микрохирургические вмешательства при аневризмах ГМ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42</c:v>
                </c:pt>
                <c:pt idx="1">
                  <c:v>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 мес. 2018г.</c:v>
                </c:pt>
              </c:strCache>
            </c:strRef>
          </c:tx>
          <c:spPr>
            <a:solidFill>
              <a:srgbClr val="AFFFAF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микрохирургические вмешательства при аневризмах ГМ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35</c:v>
                </c:pt>
                <c:pt idx="1">
                  <c:v>19</c:v>
                </c:pt>
              </c:numCache>
            </c:numRef>
          </c:val>
        </c:ser>
        <c:dLbls/>
        <c:shape val="cylinder"/>
        <c:axId val="131132032"/>
        <c:axId val="131404160"/>
        <c:axId val="0"/>
      </c:bar3DChart>
      <c:catAx>
        <c:axId val="131132032"/>
        <c:scaling>
          <c:orientation val="minMax"/>
        </c:scaling>
        <c:axPos val="b"/>
        <c:numFmt formatCode="General" sourceLinked="0"/>
        <c:tickLblPos val="nextTo"/>
        <c:txPr>
          <a:bodyPr anchor="t" anchorCtr="0"/>
          <a:lstStyle/>
          <a:p>
            <a:pPr>
              <a:defRPr sz="1000" b="1"/>
            </a:pPr>
            <a:endParaRPr lang="ru-RU"/>
          </a:p>
        </c:txPr>
        <c:crossAx val="131404160"/>
        <c:crosses val="autoZero"/>
        <c:auto val="1"/>
        <c:lblAlgn val="ctr"/>
        <c:lblOffset val="100"/>
      </c:catAx>
      <c:valAx>
        <c:axId val="131404160"/>
        <c:scaling>
          <c:orientation val="minMax"/>
          <c:max val="5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31132032"/>
        <c:crosses val="autoZero"/>
        <c:crossBetween val="between"/>
        <c:majorUnit val="70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57111015442728574"/>
          <c:y val="8.0369298465809272E-2"/>
          <c:w val="0.374961542734568"/>
          <c:h val="0.11615514670053013"/>
        </c:manualLayout>
      </c:layout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10"/>
      <c:rotY val="10"/>
      <c:rAngAx val="1"/>
    </c:view3D>
    <c:plotArea>
      <c:layout>
        <c:manualLayout>
          <c:layoutTarget val="inner"/>
          <c:xMode val="edge"/>
          <c:yMode val="edge"/>
          <c:x val="5.5416781647917288E-2"/>
          <c:y val="6.7670112677538738E-2"/>
          <c:w val="0.94076137134188165"/>
          <c:h val="0.618036592425403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10 мес. 2017г.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0"/>
                  <c:y val="-5.569556598974383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Экстракция тромба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 мес. 2018г.</c:v>
                </c:pt>
              </c:strCache>
            </c:strRef>
          </c:tx>
          <c:spPr>
            <a:solidFill>
              <a:srgbClr val="6161CB"/>
            </a:solidFill>
            <a:ln>
              <a:noFill/>
            </a:ln>
          </c:spPr>
          <c:dLbls>
            <c:dLbl>
              <c:idx val="0"/>
              <c:layout>
                <c:manualLayout>
                  <c:x val="3.2660980055713981E-2"/>
                  <c:y val="-3.248908016068390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Экстракция тромба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/>
        <c:shape val="cylinder"/>
        <c:axId val="131446272"/>
        <c:axId val="131447808"/>
        <c:axId val="0"/>
      </c:bar3DChart>
      <c:catAx>
        <c:axId val="13144627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31447808"/>
        <c:crosses val="autoZero"/>
        <c:auto val="1"/>
        <c:lblAlgn val="ctr"/>
        <c:lblOffset val="100"/>
      </c:catAx>
      <c:valAx>
        <c:axId val="131447808"/>
        <c:scaling>
          <c:orientation val="minMax"/>
          <c:max val="12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31446272"/>
        <c:crosses val="autoZero"/>
        <c:crossBetween val="between"/>
        <c:majorUnit val="70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17021279478431939"/>
          <c:y val="2.5228678295004295E-3"/>
          <c:w val="0.325829537458801"/>
          <c:h val="0.11490426502318456"/>
        </c:manualLayout>
      </c:layout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0.59126</cdr:x>
      <cdr:y>0.04991</cdr:y>
    </cdr:from>
    <cdr:to>
      <cdr:x>0.86997</cdr:x>
      <cdr:y>0.17498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 rot="20274489">
          <a:off x="5918023" y="283910"/>
          <a:ext cx="2789640" cy="711486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Выше уровня РБ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0.17038</cdr:x>
      <cdr:y>0.44887</cdr:y>
    </cdr:from>
    <cdr:to>
      <cdr:x>0.24834</cdr:x>
      <cdr:y>0.54241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73740" y="1714653"/>
          <a:ext cx="720080" cy="3573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0000FF"/>
              </a:solidFill>
            </a:rPr>
            <a:t>497</a:t>
          </a:r>
          <a:endParaRPr lang="ru-RU" sz="1600" b="1" dirty="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0.3185</cdr:x>
      <cdr:y>0.37276</cdr:y>
    </cdr:from>
    <cdr:to>
      <cdr:x>0.38086</cdr:x>
      <cdr:y>0.46701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941892" y="1423917"/>
          <a:ext cx="576064" cy="360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0000FF"/>
              </a:solidFill>
            </a:rPr>
            <a:t>658</a:t>
          </a:r>
          <a:endParaRPr lang="ru-RU" sz="1600" b="1" dirty="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0.45103</cdr:x>
      <cdr:y>0</cdr:y>
    </cdr:from>
    <cdr:to>
      <cdr:x>0.52119</cdr:x>
      <cdr:y>0.07115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166028" y="0"/>
          <a:ext cx="648072" cy="271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0000FF"/>
              </a:solidFill>
            </a:rPr>
            <a:t>1674</a:t>
          </a:r>
          <a:endParaRPr lang="ru-RU" sz="1600" b="1" dirty="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0.59915</cdr:x>
      <cdr:y>0.44816</cdr:y>
    </cdr:from>
    <cdr:to>
      <cdr:x>0.66931</cdr:x>
      <cdr:y>0.54241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534180" y="1711950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0000FF"/>
              </a:solidFill>
            </a:rPr>
            <a:t>538</a:t>
          </a:r>
          <a:endParaRPr lang="ru-RU" sz="1600" b="1" dirty="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0.73947</cdr:x>
      <cdr:y>0.54241</cdr:y>
    </cdr:from>
    <cdr:to>
      <cdr:x>0.80184</cdr:x>
      <cdr:y>0.61781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830324" y="207199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0000FF"/>
              </a:solidFill>
            </a:rPr>
            <a:t>374</a:t>
          </a:r>
          <a:endParaRPr lang="ru-RU" sz="1600" b="1" dirty="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0.88759</cdr:x>
      <cdr:y>0.1654</cdr:y>
    </cdr:from>
    <cdr:to>
      <cdr:x>0.95775</cdr:x>
      <cdr:y>0.2408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8198476" y="631830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0000FF"/>
              </a:solidFill>
            </a:rPr>
            <a:t>1118</a:t>
          </a:r>
          <a:endParaRPr lang="ru-RU" sz="1600" b="1" dirty="0">
            <a:solidFill>
              <a:srgbClr val="0000FF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</cdr:x>
      <cdr:y>0.23684</cdr:y>
    </cdr:from>
    <cdr:to>
      <cdr:x>1</cdr:x>
      <cdr:y>0.36842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2880320" y="648072"/>
          <a:ext cx="720080" cy="36004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-13 %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0.242</cdr:x>
      <cdr:y>0</cdr:y>
    </cdr:from>
    <cdr:to>
      <cdr:x>0.44677</cdr:x>
      <cdr:y>0.12821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936104" y="0"/>
          <a:ext cx="792088" cy="36004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- 47 %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0.74462</cdr:x>
      <cdr:y>0.20513</cdr:y>
    </cdr:from>
    <cdr:to>
      <cdr:x>0.93995</cdr:x>
      <cdr:y>0.33333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2880320" y="576064"/>
          <a:ext cx="755576" cy="36004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rgbClr val="FF0000"/>
              </a:solidFill>
            </a:rPr>
            <a:t>-</a:t>
          </a:r>
          <a:r>
            <a:rPr lang="ru-RU" sz="1600" b="1" dirty="0" smtClean="0">
              <a:solidFill>
                <a:srgbClr val="FF0000"/>
              </a:solidFill>
            </a:rPr>
            <a:t> 48 %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0.25</cdr:x>
      <cdr:y>0.04384</cdr:y>
    </cdr:from>
    <cdr:to>
      <cdr:x>0.5</cdr:x>
      <cdr:y>0.15344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936104" y="144015"/>
          <a:ext cx="936104" cy="36004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- 11,8 %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0.65385</cdr:x>
      <cdr:y>0.28496</cdr:y>
    </cdr:from>
    <cdr:to>
      <cdr:x>0.86538</cdr:x>
      <cdr:y>0.39457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>
          <a:off x="2448272" y="936103"/>
          <a:ext cx="792088" cy="36004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+ 50 %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0.34615</cdr:x>
      <cdr:y>0.05316</cdr:y>
    </cdr:from>
    <cdr:to>
      <cdr:x>0.53846</cdr:x>
      <cdr:y>0.18607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1296144" y="144016"/>
          <a:ext cx="720080" cy="36004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>
            <a:lumMod val="9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-17 %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0.73077</cdr:x>
      <cdr:y>0.26582</cdr:y>
    </cdr:from>
    <cdr:to>
      <cdr:x>0.94231</cdr:x>
      <cdr:y>0.39873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2736304" y="720080"/>
          <a:ext cx="792088" cy="36004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- 9,5 %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0.8385</cdr:x>
      <cdr:y>0.4494</cdr:y>
    </cdr:from>
    <cdr:to>
      <cdr:x>0.97573</cdr:x>
      <cdr:y>0.61607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4860032" y="1359137"/>
          <a:ext cx="795432" cy="504066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C00000"/>
              </a:solidFill>
            </a:rPr>
            <a:t>+ 48 %</a:t>
          </a:r>
          <a:endParaRPr lang="ru-RU" sz="1600" b="1" dirty="0">
            <a:solidFill>
              <a:srgbClr val="C0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9D186-4C8D-4397-B618-085BC8D3A5A2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C7013-4638-403D-BCBA-87889E312B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5121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7D00F-B32A-41FB-88C3-1D46C84F3A3F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3C578-1A5E-4A2B-97B6-9840C2C206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9275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803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951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3153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3C578-1A5E-4A2B-97B6-9840C2C2062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1014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3C578-1A5E-4A2B-97B6-9840C2C2062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5558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803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07B10-5C7C-4540-8376-DC9A92822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002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79512" y="5575476"/>
            <a:ext cx="1118498" cy="111849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9900FF"/>
            </a:solidFill>
            <a:miter lim="800000"/>
          </a:ln>
          <a:effectLst>
            <a:reflection blurRad="12700" stA="64000" endPos="5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Блок-схема: несколько документов 2"/>
          <p:cNvSpPr/>
          <p:nvPr/>
        </p:nvSpPr>
        <p:spPr>
          <a:xfrm>
            <a:off x="107504" y="116632"/>
            <a:ext cx="9577064" cy="4896544"/>
          </a:xfrm>
          <a:prstGeom prst="flowChartMultidocumen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8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Итоги работы РСЦ № 1 </a:t>
            </a:r>
            <a:endParaRPr lang="ru-RU" sz="4800" b="1" dirty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ru-RU" sz="4800" b="1" dirty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за </a:t>
            </a:r>
            <a:r>
              <a:rPr lang="ru-RU" sz="48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10 мес. 2018 года</a:t>
            </a:r>
            <a:endParaRPr lang="ru-RU" sz="4800" b="1" dirty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84168" y="5575476"/>
            <a:ext cx="2956739" cy="1071371"/>
          </a:xfrm>
          <a:prstGeom prst="round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rgbClr val="D60093"/>
                </a:solidFill>
              </a:rPr>
              <a:t>Э.М. Колчина</a:t>
            </a:r>
          </a:p>
          <a:p>
            <a:r>
              <a:rPr lang="ru-RU" b="1" i="1" dirty="0" smtClean="0">
                <a:solidFill>
                  <a:srgbClr val="D60093"/>
                </a:solidFill>
              </a:rPr>
              <a:t>Руководитель РСЦ №1</a:t>
            </a:r>
          </a:p>
        </p:txBody>
      </p:sp>
    </p:spTree>
    <p:extLst>
      <p:ext uri="{BB962C8B-B14F-4D97-AF65-F5344CB8AC3E}">
        <p14:creationId xmlns:p14="http://schemas.microsoft.com/office/powerpoint/2010/main" xmlns="" val="263374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noFill/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ПРОВЕДЕНЫ ВЫЕЗДЫ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568" y="1844824"/>
            <a:ext cx="9144000" cy="87716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600" cap="all" dirty="0" smtClean="0"/>
              <a:t>СЕНТЯБРЬ -    ГБУЗ РБ КАРАИДЕЛЬСКАЯ ЦРБ</a:t>
            </a:r>
          </a:p>
          <a:p>
            <a:r>
              <a:rPr lang="ru-RU" sz="2600" cap="all" dirty="0" smtClean="0"/>
              <a:t>                         ГБУЗ </a:t>
            </a:r>
            <a:r>
              <a:rPr lang="ru-RU" sz="2600" cap="all" dirty="0"/>
              <a:t>РБ ВЕРХНЕЯРКЕЕВСКАЯ </a:t>
            </a:r>
            <a:r>
              <a:rPr lang="ru-RU" sz="2600" cap="all" dirty="0" smtClean="0"/>
              <a:t>ЦРБ</a:t>
            </a:r>
          </a:p>
          <a:p>
            <a:r>
              <a:rPr lang="ru-RU" sz="2600" cap="all" dirty="0" smtClean="0">
                <a:solidFill>
                  <a:prstClr val="black"/>
                </a:solidFill>
              </a:rPr>
              <a:t>                         ГБУЗ </a:t>
            </a:r>
            <a:r>
              <a:rPr lang="ru-RU" sz="2600" cap="all" dirty="0">
                <a:solidFill>
                  <a:prstClr val="black"/>
                </a:solidFill>
              </a:rPr>
              <a:t>РБ </a:t>
            </a:r>
            <a:r>
              <a:rPr lang="ru-RU" sz="2600" cap="all" dirty="0" smtClean="0">
                <a:solidFill>
                  <a:prstClr val="black"/>
                </a:solidFill>
              </a:rPr>
              <a:t>ЦГБ Г. </a:t>
            </a:r>
            <a:r>
              <a:rPr lang="ru-RU" sz="2600" cap="all" dirty="0">
                <a:solidFill>
                  <a:prstClr val="black"/>
                </a:solidFill>
              </a:rPr>
              <a:t>НЕФТЕКАМСК</a:t>
            </a:r>
          </a:p>
          <a:p>
            <a:r>
              <a:rPr lang="ru-RU" sz="2600" cap="all" dirty="0" smtClean="0"/>
              <a:t>                         ГБУЗ РБ ИСЯНГУЛОВСКАЯ ЦРБ</a:t>
            </a:r>
          </a:p>
          <a:p>
            <a:pPr lvl="0"/>
            <a:r>
              <a:rPr lang="ru-RU" sz="2600" cap="all" dirty="0" smtClean="0">
                <a:solidFill>
                  <a:prstClr val="black"/>
                </a:solidFill>
              </a:rPr>
              <a:t>                         ГБУЗ </a:t>
            </a:r>
            <a:r>
              <a:rPr lang="ru-RU" sz="2600" cap="all" dirty="0">
                <a:solidFill>
                  <a:prstClr val="black"/>
                </a:solidFill>
              </a:rPr>
              <a:t>РБ ДАВЛЕКАНОВСКАЯ ЦРБ</a:t>
            </a:r>
          </a:p>
          <a:p>
            <a:pPr lvl="0"/>
            <a:r>
              <a:rPr lang="ru-RU" sz="2600" cap="all" dirty="0" smtClean="0">
                <a:solidFill>
                  <a:prstClr val="black"/>
                </a:solidFill>
              </a:rPr>
              <a:t>                         ГБУЗ </a:t>
            </a:r>
            <a:r>
              <a:rPr lang="ru-RU" sz="2600" cap="all" dirty="0">
                <a:solidFill>
                  <a:prstClr val="black"/>
                </a:solidFill>
              </a:rPr>
              <a:t>РБ МЕЛЕУЗОВСКАЯ ЦРБ</a:t>
            </a:r>
          </a:p>
          <a:p>
            <a:r>
              <a:rPr lang="ru-RU" sz="2600" cap="all" dirty="0" smtClean="0"/>
              <a:t>                         ГБУЗ РБ БАЛТАЧЕВСКАЯ ЦРБ</a:t>
            </a:r>
          </a:p>
          <a:p>
            <a:pPr lvl="0"/>
            <a:r>
              <a:rPr lang="ru-RU" sz="2600" cap="all" dirty="0" smtClean="0">
                <a:solidFill>
                  <a:prstClr val="black"/>
                </a:solidFill>
              </a:rPr>
              <a:t>                         ГБУЗ </a:t>
            </a:r>
            <a:r>
              <a:rPr lang="ru-RU" sz="2600" cap="all" dirty="0">
                <a:solidFill>
                  <a:prstClr val="black"/>
                </a:solidFill>
              </a:rPr>
              <a:t>РБ </a:t>
            </a:r>
            <a:r>
              <a:rPr lang="ru-RU" sz="2600" cap="all" dirty="0" smtClean="0">
                <a:solidFill>
                  <a:prstClr val="black"/>
                </a:solidFill>
              </a:rPr>
              <a:t>МАЛОЯЗОВСКАЯ ЦРБ</a:t>
            </a:r>
          </a:p>
          <a:p>
            <a:pPr lvl="0"/>
            <a:r>
              <a:rPr lang="ru-RU" sz="2600" cap="all" dirty="0">
                <a:solidFill>
                  <a:prstClr val="black"/>
                </a:solidFill>
              </a:rPr>
              <a:t> </a:t>
            </a:r>
            <a:r>
              <a:rPr lang="ru-RU" sz="2600" cap="all" dirty="0" smtClean="0">
                <a:solidFill>
                  <a:prstClr val="black"/>
                </a:solidFill>
              </a:rPr>
              <a:t>                        ГБУЗ </a:t>
            </a:r>
            <a:r>
              <a:rPr lang="ru-RU" sz="2600" cap="all" dirty="0">
                <a:solidFill>
                  <a:prstClr val="black"/>
                </a:solidFill>
              </a:rPr>
              <a:t>РБ </a:t>
            </a:r>
            <a:r>
              <a:rPr lang="ru-RU" sz="2600" cap="all" dirty="0" smtClean="0">
                <a:solidFill>
                  <a:prstClr val="black"/>
                </a:solidFill>
              </a:rPr>
              <a:t>КИГИНСКАЯ ЦРБ</a:t>
            </a:r>
          </a:p>
          <a:p>
            <a:pPr lvl="0"/>
            <a:r>
              <a:rPr lang="ru-RU" sz="2600" cap="all" dirty="0" smtClean="0"/>
              <a:t>ОКТЯБРЬ -      ГБУЗ ГБ № 1 г. Октябрьский </a:t>
            </a:r>
          </a:p>
          <a:p>
            <a:pPr lvl="0"/>
            <a:r>
              <a:rPr lang="ru-RU" sz="2600" cap="all" dirty="0" smtClean="0"/>
              <a:t>                         ГБУЗ РБ ДЮРТЮЛИНСКАЯ ЦРБ</a:t>
            </a:r>
          </a:p>
          <a:p>
            <a:pPr lvl="0"/>
            <a:r>
              <a:rPr lang="ru-RU" sz="2600" cap="all" dirty="0" smtClean="0">
                <a:solidFill>
                  <a:prstClr val="black"/>
                </a:solidFill>
              </a:rPr>
              <a:t>НОЯБРЬ -       ГБУЗ </a:t>
            </a:r>
            <a:r>
              <a:rPr lang="ru-RU" sz="2600" cap="all" dirty="0">
                <a:solidFill>
                  <a:prstClr val="black"/>
                </a:solidFill>
              </a:rPr>
              <a:t>РБ </a:t>
            </a:r>
            <a:r>
              <a:rPr lang="ru-RU" sz="2600" cap="all" dirty="0" smtClean="0">
                <a:solidFill>
                  <a:prstClr val="black"/>
                </a:solidFill>
              </a:rPr>
              <a:t>Белорецкая ЦРКБ</a:t>
            </a:r>
            <a:endParaRPr lang="ru-RU" sz="2600" cap="all" dirty="0">
              <a:solidFill>
                <a:prstClr val="black"/>
              </a:solidFill>
            </a:endParaRPr>
          </a:p>
          <a:p>
            <a:pPr lvl="0"/>
            <a:endParaRPr lang="ru-RU" sz="2800" dirty="0">
              <a:solidFill>
                <a:prstClr val="black"/>
              </a:solidFill>
            </a:endParaRPr>
          </a:p>
          <a:p>
            <a:pPr lvl="0"/>
            <a:endParaRPr lang="ru-RU" sz="2800" dirty="0">
              <a:solidFill>
                <a:prstClr val="black"/>
              </a:solidFill>
            </a:endParaRPr>
          </a:p>
          <a:p>
            <a:pPr lvl="0"/>
            <a:endParaRPr lang="ru-RU" sz="2800" dirty="0" smtClean="0">
              <a:solidFill>
                <a:prstClr val="black"/>
              </a:solidFill>
            </a:endParaRPr>
          </a:p>
          <a:p>
            <a:pPr lvl="0"/>
            <a:endParaRPr lang="ru-RU" sz="2800" dirty="0">
              <a:solidFill>
                <a:prstClr val="black"/>
              </a:solidFill>
            </a:endParaRPr>
          </a:p>
          <a:p>
            <a:pPr lvl="0"/>
            <a:endParaRPr lang="ru-RU" sz="2800" dirty="0">
              <a:solidFill>
                <a:prstClr val="black"/>
              </a:solidFill>
            </a:endParaRPr>
          </a:p>
          <a:p>
            <a:pPr lvl="0"/>
            <a:endParaRPr lang="ru-RU" sz="2800" dirty="0">
              <a:solidFill>
                <a:prstClr val="black"/>
              </a:solidFill>
            </a:endParaRPr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128564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5326290" y="5534561"/>
            <a:ext cx="379816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6600CC"/>
                </a:solidFill>
                <a:latin typeface="Bookman Old Style" pitchFamily="18" charset="0"/>
              </a:rPr>
              <a:t>Региональный сосудистый центр </a:t>
            </a:r>
          </a:p>
          <a:p>
            <a:r>
              <a:rPr lang="ru-RU" sz="2000" b="1" dirty="0" smtClean="0">
                <a:solidFill>
                  <a:srgbClr val="6600CC"/>
                </a:solidFill>
                <a:latin typeface="Bookman Old Style" pitchFamily="18" charset="0"/>
              </a:rPr>
              <a:t>ГБУЗ </a:t>
            </a:r>
            <a:r>
              <a:rPr lang="ru-RU" sz="2000" b="1" dirty="0">
                <a:solidFill>
                  <a:srgbClr val="6600CC"/>
                </a:solidFill>
                <a:latin typeface="Bookman Old Style" pitchFamily="18" charset="0"/>
              </a:rPr>
              <a:t>РБ БСМП </a:t>
            </a:r>
            <a:r>
              <a:rPr lang="ru-RU" sz="2000" b="1" dirty="0" smtClean="0">
                <a:solidFill>
                  <a:srgbClr val="6600CC"/>
                </a:solidFill>
                <a:latin typeface="Bookman Old Style" pitchFamily="18" charset="0"/>
              </a:rPr>
              <a:t>г</a:t>
            </a:r>
            <a:r>
              <a:rPr lang="ru-RU" sz="2000" b="1" dirty="0">
                <a:solidFill>
                  <a:srgbClr val="6600CC"/>
                </a:solidFill>
                <a:latin typeface="Bookman Old Style" pitchFamily="18" charset="0"/>
              </a:rPr>
              <a:t>. </a:t>
            </a:r>
            <a:r>
              <a:rPr lang="ru-RU" sz="2000" b="1" dirty="0" smtClean="0">
                <a:solidFill>
                  <a:srgbClr val="6600CC"/>
                </a:solidFill>
                <a:latin typeface="Bookman Old Style" pitchFamily="18" charset="0"/>
              </a:rPr>
              <a:t>Уфа</a:t>
            </a:r>
          </a:p>
          <a:p>
            <a:r>
              <a:rPr lang="ru-RU" sz="2000" b="1" dirty="0" smtClean="0">
                <a:solidFill>
                  <a:srgbClr val="6600CC"/>
                </a:solidFill>
                <a:latin typeface="Bookman Old Style" pitchFamily="18" charset="0"/>
              </a:rPr>
              <a:t>ноябрь 2018г</a:t>
            </a:r>
            <a:endParaRPr lang="ru-RU" sz="2000" b="1" dirty="0">
              <a:solidFill>
                <a:srgbClr val="6600CC"/>
              </a:solidFill>
              <a:latin typeface="Bookman Old Style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79512" y="5575476"/>
            <a:ext cx="1118498" cy="111849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9900FF"/>
            </a:solidFill>
            <a:miter lim="800000"/>
          </a:ln>
          <a:effectLst>
            <a:reflection blurRad="12700" stA="64000" endPos="5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Блок-схема: несколько документов 2"/>
          <p:cNvSpPr/>
          <p:nvPr/>
        </p:nvSpPr>
        <p:spPr>
          <a:xfrm>
            <a:off x="107504" y="116632"/>
            <a:ext cx="8928991" cy="4571542"/>
          </a:xfrm>
          <a:prstGeom prst="flowChartMultidocumen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8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БЛАГОДАРЮ </a:t>
            </a:r>
          </a:p>
          <a:p>
            <a:pPr algn="ctr">
              <a:defRPr/>
            </a:pPr>
            <a:r>
              <a:rPr lang="ru-RU" sz="48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за внимание!</a:t>
            </a:r>
            <a:endParaRPr lang="ru-RU" sz="4800" b="1" dirty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5" name="Блок-схема: несколько документов 4"/>
          <p:cNvSpPr/>
          <p:nvPr/>
        </p:nvSpPr>
        <p:spPr>
          <a:xfrm>
            <a:off x="259904" y="269032"/>
            <a:ext cx="8928991" cy="4571542"/>
          </a:xfrm>
          <a:prstGeom prst="flowChartMultidocumen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8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БЛАГОДАРЮ </a:t>
            </a:r>
          </a:p>
          <a:p>
            <a:pPr algn="ctr">
              <a:defRPr/>
            </a:pPr>
            <a:r>
              <a:rPr lang="ru-RU" sz="48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за внимание!</a:t>
            </a:r>
            <a:endParaRPr lang="ru-RU" sz="4800" b="1" dirty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565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0595965"/>
              </p:ext>
            </p:extLst>
          </p:nvPr>
        </p:nvGraphicFramePr>
        <p:xfrm>
          <a:off x="179512" y="0"/>
          <a:ext cx="8856984" cy="3707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56984"/>
              </a:tblGrid>
              <a:tr h="2517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Зона ответственности</a:t>
                      </a:r>
                      <a:r>
                        <a:rPr lang="ru-RU" sz="24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2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РСЦ № 1 ГБУЗ РБ БСМП г. Уфа по ОНМК</a:t>
                      </a:r>
                      <a:endParaRPr lang="ru-RU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029" marR="5029" marT="50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067229"/>
              </p:ext>
            </p:extLst>
          </p:nvPr>
        </p:nvGraphicFramePr>
        <p:xfrm>
          <a:off x="5004048" y="548680"/>
          <a:ext cx="3908891" cy="6129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8891"/>
              </a:tblGrid>
              <a:tr h="171820"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400" b="1" u="sng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РСЦ </a:t>
                      </a:r>
                      <a:r>
                        <a:rPr lang="ru-RU" sz="1400" b="1" u="sng" strike="noStrike" dirty="0">
                          <a:solidFill>
                            <a:srgbClr val="0000FF"/>
                          </a:solidFill>
                          <a:effectLst/>
                        </a:rPr>
                        <a:t>№ 1 ГБУЗ РБ БСМП г. </a:t>
                      </a:r>
                      <a:r>
                        <a:rPr lang="ru-RU" sz="1400" b="1" u="sng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Уфа</a:t>
                      </a:r>
                      <a:endParaRPr lang="ru-RU" sz="1400" b="1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5029" marR="5029" marT="50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1820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4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пол-ки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№ 1,44,46,47,48,52 г. Уфа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029" marR="5029" marT="50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1820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ГБУЗ РБ Раевская ЦРБ (</a:t>
                      </a:r>
                      <a:r>
                        <a:rPr lang="ru-RU" sz="14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Альшеевский</a:t>
                      </a: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029" marR="5029" marT="50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1820"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400" b="1" u="sng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ПСО № 1 РБ ГБ № 1 г. Октябрьский</a:t>
                      </a:r>
                      <a:endParaRPr lang="ru-RU" sz="1400" b="1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5029" marR="5029" marT="50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1820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400" b="1" u="none" strike="noStrike" dirty="0">
                          <a:effectLst/>
                        </a:rPr>
                        <a:t>ГБУЗ РБ ГБ № 1 </a:t>
                      </a:r>
                      <a:r>
                        <a:rPr lang="ru-RU" sz="1400" b="1" u="none" strike="noStrike" dirty="0" err="1">
                          <a:effectLst/>
                        </a:rPr>
                        <a:t>г.Октябрьский</a:t>
                      </a:r>
                      <a:endParaRPr lang="ru-RU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5029" marR="5029" marT="50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1820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400" b="1" u="none" strike="noStrike" dirty="0">
                          <a:effectLst/>
                        </a:rPr>
                        <a:t>ГБУЗ РБ </a:t>
                      </a:r>
                      <a:r>
                        <a:rPr lang="ru-RU" sz="1400" b="1" u="none" strike="noStrike" dirty="0" err="1">
                          <a:effectLst/>
                        </a:rPr>
                        <a:t>Бижбулякская</a:t>
                      </a:r>
                      <a:r>
                        <a:rPr lang="ru-RU" sz="1400" b="1" u="none" strike="noStrike" dirty="0">
                          <a:effectLst/>
                        </a:rPr>
                        <a:t> ЦРБ</a:t>
                      </a:r>
                      <a:endParaRPr lang="ru-RU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5029" marR="5029" marT="50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1820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400" b="1" u="none" strike="noStrike" dirty="0">
                          <a:effectLst/>
                        </a:rPr>
                        <a:t>ГБУЗ РБ </a:t>
                      </a:r>
                      <a:r>
                        <a:rPr lang="ru-RU" sz="1400" b="1" u="none" strike="noStrike" dirty="0" err="1">
                          <a:effectLst/>
                        </a:rPr>
                        <a:t>Ермекеевская</a:t>
                      </a:r>
                      <a:r>
                        <a:rPr lang="ru-RU" sz="1400" b="1" u="none" strike="noStrike" dirty="0">
                          <a:effectLst/>
                        </a:rPr>
                        <a:t> ЦРБ</a:t>
                      </a:r>
                      <a:endParaRPr lang="ru-RU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5029" marR="5029" marT="50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1820"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400" b="1" u="sng" strike="noStrike" dirty="0">
                          <a:solidFill>
                            <a:srgbClr val="0000FF"/>
                          </a:solidFill>
                          <a:effectLst/>
                        </a:rPr>
                        <a:t>ПСО № 2 ГБУЗ РБ Белорецкая </a:t>
                      </a:r>
                      <a:r>
                        <a:rPr lang="ru-RU" sz="1400" b="1" u="sng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ЦРКБ</a:t>
                      </a:r>
                      <a:endParaRPr lang="ru-RU" sz="1400" b="1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5029" marR="5029" marT="50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1820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400" b="1" u="none" strike="noStrike" dirty="0">
                          <a:effectLst/>
                        </a:rPr>
                        <a:t>ГБУЗ РБ Белорецкая ЦРКБ</a:t>
                      </a:r>
                      <a:endParaRPr lang="ru-RU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5029" marR="5029" marT="50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1820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400" b="1" u="none" strike="noStrike" dirty="0">
                          <a:effectLst/>
                        </a:rPr>
                        <a:t>ГБУЗ РБ </a:t>
                      </a:r>
                      <a:r>
                        <a:rPr lang="ru-RU" sz="1400" b="1" u="none" strike="noStrike" dirty="0" err="1">
                          <a:effectLst/>
                        </a:rPr>
                        <a:t>Бурзянская</a:t>
                      </a:r>
                      <a:r>
                        <a:rPr lang="ru-RU" sz="1400" b="1" u="none" strike="noStrike" dirty="0">
                          <a:effectLst/>
                        </a:rPr>
                        <a:t> ЦРБ</a:t>
                      </a:r>
                      <a:endParaRPr lang="ru-RU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5029" marR="5029" marT="50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1820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400" b="1" u="none" strike="noStrike" dirty="0">
                          <a:effectLst/>
                        </a:rPr>
                        <a:t>ГБУЗ РБ </a:t>
                      </a:r>
                      <a:r>
                        <a:rPr lang="ru-RU" sz="1400" b="1" u="none" strike="noStrike" dirty="0" err="1">
                          <a:effectLst/>
                        </a:rPr>
                        <a:t>Аскаровская</a:t>
                      </a:r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r>
                        <a:rPr lang="ru-RU" sz="1400" b="1" u="none" strike="noStrike" dirty="0" smtClean="0">
                          <a:effectLst/>
                        </a:rPr>
                        <a:t>ЦРБ</a:t>
                      </a:r>
                      <a:r>
                        <a:rPr lang="ru-RU" sz="1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400" b="1" u="none" strike="noStrike" dirty="0" smtClean="0">
                          <a:effectLst/>
                        </a:rPr>
                        <a:t>(</a:t>
                      </a:r>
                      <a:r>
                        <a:rPr lang="ru-RU" sz="1400" b="1" u="none" strike="noStrike" dirty="0" err="1" smtClean="0">
                          <a:effectLst/>
                        </a:rPr>
                        <a:t>Абзелиловский</a:t>
                      </a:r>
                      <a:r>
                        <a:rPr lang="ru-RU" sz="1400" b="1" u="none" strike="noStrike" dirty="0" smtClean="0">
                          <a:effectLst/>
                        </a:rPr>
                        <a:t>)</a:t>
                      </a:r>
                      <a:endParaRPr lang="ru-RU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5029" marR="5029" marT="5029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1820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400" b="1" u="none" strike="noStrike" dirty="0" smtClean="0">
                          <a:effectLst/>
                        </a:rPr>
                        <a:t>Г. Межгорье</a:t>
                      </a:r>
                      <a:endParaRPr lang="ru-RU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5029" marR="5029" marT="50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1820">
                <a:tc>
                  <a:txBody>
                    <a:bodyPr/>
                    <a:lstStyle/>
                    <a:p>
                      <a:pPr marL="914400" marR="0" lvl="2" indent="-4572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ГБУЗ РБ Учалинская ЦРБ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029" marR="5029" marT="50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1820">
                <a:tc>
                  <a:txBody>
                    <a:bodyPr/>
                    <a:lstStyle/>
                    <a:p>
                      <a:pPr lvl="0" algn="ctr" fontAlgn="ctr"/>
                      <a:r>
                        <a:rPr lang="ru-RU" sz="1400" b="1" u="sng" strike="noStrike" dirty="0">
                          <a:solidFill>
                            <a:srgbClr val="0000FF"/>
                          </a:solidFill>
                          <a:effectLst/>
                        </a:rPr>
                        <a:t>ПСО № 3 ГБУЗ РБ ГКБ №18 г. Уфа</a:t>
                      </a:r>
                      <a:endParaRPr lang="ru-RU" sz="1400" b="1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5029" marR="5029" marT="50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3780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400" b="1" u="none" strike="noStrike" dirty="0">
                          <a:effectLst/>
                        </a:rPr>
                        <a:t>ГБУЗ РБ Благовещенская ЦРБ</a:t>
                      </a:r>
                      <a:endParaRPr lang="ru-RU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7173" marR="7173" marT="717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3780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400" b="1" u="none" strike="noStrike" dirty="0">
                          <a:effectLst/>
                        </a:rPr>
                        <a:t>ГБУЗ РБ </a:t>
                      </a:r>
                      <a:r>
                        <a:rPr lang="ru-RU" sz="1400" b="1" u="none" strike="noStrike" dirty="0" err="1">
                          <a:effectLst/>
                        </a:rPr>
                        <a:t>Нуримановская</a:t>
                      </a:r>
                      <a:r>
                        <a:rPr lang="ru-RU" sz="1400" b="1" u="none" strike="noStrike" dirty="0">
                          <a:effectLst/>
                        </a:rPr>
                        <a:t> ЦРБ</a:t>
                      </a:r>
                      <a:endParaRPr lang="ru-RU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7173" marR="7173" marT="717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3780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400" b="1" u="none" strike="noStrike" dirty="0">
                          <a:effectLst/>
                        </a:rPr>
                        <a:t>ГБУЗ РБ </a:t>
                      </a:r>
                      <a:r>
                        <a:rPr lang="ru-RU" sz="1400" b="1" u="none" strike="noStrike" dirty="0" err="1">
                          <a:effectLst/>
                        </a:rPr>
                        <a:t>Кушнаренковская</a:t>
                      </a:r>
                      <a:r>
                        <a:rPr lang="ru-RU" sz="1400" b="1" u="none" strike="noStrike" dirty="0">
                          <a:effectLst/>
                        </a:rPr>
                        <a:t> ЦРБ</a:t>
                      </a:r>
                      <a:endParaRPr lang="ru-RU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7173" marR="7173" marT="717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3780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400" b="1" u="none" strike="noStrike" dirty="0">
                          <a:effectLst/>
                        </a:rPr>
                        <a:t>ГБУЗ РБ </a:t>
                      </a:r>
                      <a:r>
                        <a:rPr lang="ru-RU" sz="1400" b="1" u="none" strike="noStrike" dirty="0" err="1">
                          <a:effectLst/>
                        </a:rPr>
                        <a:t>Чекмагушевская</a:t>
                      </a:r>
                      <a:r>
                        <a:rPr lang="ru-RU" sz="1400" b="1" u="none" strike="noStrike" dirty="0">
                          <a:effectLst/>
                        </a:rPr>
                        <a:t> ЦРБ</a:t>
                      </a:r>
                      <a:endParaRPr lang="ru-RU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7173" marR="7173" marT="717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3780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400" b="1" u="none" strike="noStrike" dirty="0">
                          <a:effectLst/>
                        </a:rPr>
                        <a:t>ГБУЗ </a:t>
                      </a:r>
                      <a:r>
                        <a:rPr lang="ru-RU" sz="1400" b="1" u="none" strike="noStrike" dirty="0" err="1">
                          <a:effectLst/>
                        </a:rPr>
                        <a:t>Кармаскалинская</a:t>
                      </a:r>
                      <a:r>
                        <a:rPr lang="ru-RU" sz="1400" b="1" u="none" strike="noStrike" dirty="0">
                          <a:effectLst/>
                        </a:rPr>
                        <a:t> ЦРБ</a:t>
                      </a:r>
                      <a:endParaRPr lang="ru-RU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7173" marR="7173" marT="717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3780">
                <a:tc>
                  <a:txBody>
                    <a:bodyPr/>
                    <a:lstStyle/>
                    <a:p>
                      <a:pPr lvl="1" algn="l" fontAlgn="t"/>
                      <a:r>
                        <a:rPr lang="ru-RU" sz="1400" b="1" u="none" strike="noStrike" dirty="0">
                          <a:effectLst/>
                        </a:rPr>
                        <a:t>Клиника ФГБОУ ВО БГМУ  </a:t>
                      </a:r>
                      <a:r>
                        <a:rPr lang="ru-RU" sz="1400" b="1" u="none" strike="noStrike" dirty="0" smtClean="0">
                          <a:effectLst/>
                        </a:rPr>
                        <a:t>МЗ </a:t>
                      </a:r>
                      <a:r>
                        <a:rPr lang="ru-RU" sz="1400" b="1" u="none" strike="noStrike" dirty="0">
                          <a:effectLst/>
                        </a:rPr>
                        <a:t>РФ</a:t>
                      </a:r>
                      <a:endParaRPr lang="ru-RU" sz="1400" b="1" i="0" u="none" strike="noStrike" dirty="0">
                        <a:effectLst/>
                        <a:latin typeface="Calibri"/>
                      </a:endParaRPr>
                    </a:p>
                  </a:txBody>
                  <a:tcPr marL="7173" marR="7173" marT="717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3780">
                <a:tc>
                  <a:txBody>
                    <a:bodyPr/>
                    <a:lstStyle/>
                    <a:p>
                      <a:pPr marL="457200" marR="0" lvl="1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</a:rPr>
                        <a:t>г. Уфа: ГКБ 5,10,18, </a:t>
                      </a:r>
                      <a:r>
                        <a:rPr lang="ru-RU" sz="1400" b="1" u="none" strike="noStrike" dirty="0" err="1" smtClean="0">
                          <a:effectLst/>
                        </a:rPr>
                        <a:t>пол-ки</a:t>
                      </a:r>
                      <a:r>
                        <a:rPr lang="ru-RU" sz="1400" b="1" u="none" strike="noStrike" dirty="0" smtClean="0">
                          <a:effectLst/>
                        </a:rPr>
                        <a:t> 2,32,38,50,51</a:t>
                      </a:r>
                      <a:endParaRPr lang="ru-RU" sz="1400" b="1" i="0" u="none" strike="noStrike" dirty="0" smtClean="0">
                        <a:effectLst/>
                        <a:latin typeface="+mn-lt"/>
                      </a:endParaRPr>
                    </a:p>
                  </a:txBody>
                  <a:tcPr marL="7173" marR="7173" marT="717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3780">
                <a:tc>
                  <a:txBody>
                    <a:bodyPr/>
                    <a:lstStyle/>
                    <a:p>
                      <a:pPr marL="4572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</a:rPr>
                        <a:t>ФГБУЗ </a:t>
                      </a:r>
                      <a:r>
                        <a:rPr lang="ru-RU" sz="1400" b="1" u="none" strike="noStrike" dirty="0" err="1" smtClean="0">
                          <a:effectLst/>
                        </a:rPr>
                        <a:t>пол-ка</a:t>
                      </a:r>
                      <a:r>
                        <a:rPr lang="ru-RU" sz="1400" b="1" u="none" strike="noStrike" dirty="0" smtClean="0">
                          <a:effectLst/>
                        </a:rPr>
                        <a:t> Уф. научного центра РАН</a:t>
                      </a:r>
                      <a:endParaRPr lang="ru-RU" sz="1400" b="1" i="0" u="none" strike="noStrike" dirty="0" smtClean="0">
                        <a:effectLst/>
                        <a:latin typeface="+mn-lt"/>
                      </a:endParaRPr>
                    </a:p>
                  </a:txBody>
                  <a:tcPr marL="7173" marR="7173" marT="717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3780">
                <a:tc>
                  <a:txBody>
                    <a:bodyPr/>
                    <a:lstStyle/>
                    <a:p>
                      <a:pPr marL="457200" marR="0" lvl="1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sng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ПСО №  4 ГБУЗ РБ </a:t>
                      </a:r>
                      <a:r>
                        <a:rPr lang="ru-RU" sz="1400" b="1" u="sng" strike="noStrike" dirty="0" err="1" smtClean="0">
                          <a:solidFill>
                            <a:srgbClr val="0000FF"/>
                          </a:solidFill>
                          <a:effectLst/>
                        </a:rPr>
                        <a:t>Туймазинская</a:t>
                      </a:r>
                      <a:r>
                        <a:rPr lang="ru-RU" sz="1400" b="1" u="sng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 ЦРБ</a:t>
                      </a:r>
                      <a:endParaRPr lang="ru-RU" sz="1400" b="1" i="0" u="sng" strike="noStrike" dirty="0" smtClean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7173" marR="7173" marT="7173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1820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ГБУЗ РБ </a:t>
                      </a:r>
                      <a:r>
                        <a:rPr lang="ru-RU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Туймазинская</a:t>
                      </a: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ЦРБ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029" marR="5029" marT="50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1820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ГБУЗ РБ </a:t>
                      </a:r>
                      <a:r>
                        <a:rPr lang="ru-RU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Бакалинская</a:t>
                      </a: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ЦРБ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029" marR="5029" marT="50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1820">
                <a:tc>
                  <a:txBody>
                    <a:bodyPr/>
                    <a:lstStyle/>
                    <a:p>
                      <a:pPr lvl="1" algn="l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ГБУЗ РБ </a:t>
                      </a:r>
                      <a:r>
                        <a:rPr lang="ru-RU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Шаранская</a:t>
                      </a: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ЦРБ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029" marR="5029" marT="50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90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sng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ПСО № 12 ГБУЗ РБ </a:t>
                      </a:r>
                      <a:r>
                        <a:rPr lang="ru-RU" sz="1400" b="1" u="sng" strike="noStrike" dirty="0" err="1" smtClean="0">
                          <a:solidFill>
                            <a:srgbClr val="0000FF"/>
                          </a:solidFill>
                          <a:effectLst/>
                        </a:rPr>
                        <a:t>Белебеевская</a:t>
                      </a:r>
                      <a:r>
                        <a:rPr lang="ru-RU" sz="1400" b="1" u="sng" strike="noStrike" dirty="0" smtClean="0">
                          <a:solidFill>
                            <a:srgbClr val="0000FF"/>
                          </a:solidFill>
                          <a:effectLst/>
                        </a:rPr>
                        <a:t> ЦРБ</a:t>
                      </a:r>
                      <a:endParaRPr lang="ru-RU" sz="1400" b="1" i="0" u="sng" strike="noStrike" dirty="0" smtClean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  <a:p>
                      <a:pPr marL="4572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effectLst/>
                        </a:rPr>
                        <a:t>ГБУЗ РБ </a:t>
                      </a:r>
                      <a:r>
                        <a:rPr lang="ru-RU" sz="1400" b="1" u="none" strike="noStrike" dirty="0" err="1" smtClean="0">
                          <a:effectLst/>
                        </a:rPr>
                        <a:t>Белебеевская</a:t>
                      </a:r>
                      <a:r>
                        <a:rPr lang="ru-RU" sz="1400" b="1" u="none" strike="noStrike" dirty="0" smtClean="0">
                          <a:effectLst/>
                        </a:rPr>
                        <a:t> ЦРБ</a:t>
                      </a:r>
                      <a:endParaRPr lang="ru-RU" sz="1400" b="1" i="0" u="none" strike="noStrike" dirty="0" smtClean="0">
                        <a:effectLst/>
                        <a:latin typeface="+mn-lt"/>
                      </a:endParaRPr>
                    </a:p>
                  </a:txBody>
                  <a:tcPr marL="5029" marR="5029" marT="50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284372"/>
              </p:ext>
            </p:extLst>
          </p:nvPr>
        </p:nvGraphicFramePr>
        <p:xfrm>
          <a:off x="0" y="504395"/>
          <a:ext cx="4932040" cy="9803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2040"/>
              </a:tblGrid>
              <a:tr h="21602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Пр. МЗ РБ № 3245-Д от 14.11.2016г. 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"О маршрутизации больных с ОНМК в МО РБ,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обеспечивающие оказание специализированной,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в </a:t>
                      </a:r>
                      <a:r>
                        <a:rPr lang="ru-RU" sz="1600" b="1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т.ч</a:t>
                      </a:r>
                      <a:r>
                        <a:rPr lang="ru-R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. высокотехнологичной медицинской помощи»</a:t>
                      </a:r>
                    </a:p>
                  </a:txBody>
                  <a:tcPr marL="5029" marR="5029" marT="5029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 descr="C:\Users\1\Desktop\рсц_онмк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0"/>
            <a:ext cx="4104456" cy="5286973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877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110C3-97F8-4EF7-966C-05F9AFD9DD3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17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09550543"/>
              </p:ext>
            </p:extLst>
          </p:nvPr>
        </p:nvGraphicFramePr>
        <p:xfrm>
          <a:off x="-612576" y="1169368"/>
          <a:ext cx="1000911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51521" y="260648"/>
            <a:ext cx="8640959" cy="861774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Calibri" pitchFamily="34" charset="0"/>
              </a:rPr>
              <a:t>Смертность населения от </a:t>
            </a:r>
            <a:r>
              <a:rPr lang="ru-RU" sz="20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ru-RU" sz="2000" b="1" dirty="0" smtClean="0">
                <a:solidFill>
                  <a:srgbClr val="0000FF"/>
                </a:solidFill>
                <a:latin typeface="Calibri" pitchFamily="34" charset="0"/>
              </a:rPr>
              <a:t>БСК в зоне </a:t>
            </a:r>
            <a:r>
              <a:rPr lang="ru-RU" sz="2000" b="1" dirty="0" err="1" smtClean="0">
                <a:solidFill>
                  <a:srgbClr val="0000FF"/>
                </a:solidFill>
                <a:latin typeface="Calibri" pitchFamily="34" charset="0"/>
              </a:rPr>
              <a:t>курации</a:t>
            </a:r>
            <a:r>
              <a:rPr lang="ru-RU" sz="2000" b="1" dirty="0" smtClean="0">
                <a:solidFill>
                  <a:srgbClr val="0000FF"/>
                </a:solidFill>
                <a:latin typeface="Calibri" pitchFamily="34" charset="0"/>
              </a:rPr>
              <a:t> РСЦ № 1 за </a:t>
            </a:r>
            <a:r>
              <a:rPr lang="ru-RU" sz="2000" b="1" dirty="0">
                <a:solidFill>
                  <a:srgbClr val="0000FF"/>
                </a:solidFill>
                <a:latin typeface="Calibri" pitchFamily="34" charset="0"/>
              </a:rPr>
              <a:t>9</a:t>
            </a:r>
            <a:r>
              <a:rPr lang="ru-RU" sz="2000" b="1" dirty="0" smtClean="0">
                <a:solidFill>
                  <a:srgbClr val="0000FF"/>
                </a:solidFill>
                <a:latin typeface="Calibri" pitchFamily="34" charset="0"/>
              </a:rPr>
              <a:t> мес. 2018г.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Calibri" pitchFamily="34" charset="0"/>
              </a:rPr>
              <a:t>(</a:t>
            </a:r>
            <a:r>
              <a:rPr lang="ru-RU" sz="2000" b="1" dirty="0">
                <a:solidFill>
                  <a:srgbClr val="0000FF"/>
                </a:solidFill>
                <a:latin typeface="Calibri" pitchFamily="34" charset="0"/>
              </a:rPr>
              <a:t>на 100 тыс. </a:t>
            </a:r>
            <a:r>
              <a:rPr lang="ru-RU" sz="2000" b="1" dirty="0" smtClean="0">
                <a:solidFill>
                  <a:srgbClr val="0000FF"/>
                </a:solidFill>
                <a:latin typeface="Calibri" pitchFamily="34" charset="0"/>
              </a:rPr>
              <a:t>нас.) </a:t>
            </a:r>
          </a:p>
          <a:p>
            <a:pPr algn="r">
              <a:defRPr/>
            </a:pPr>
            <a:r>
              <a:rPr lang="ru-RU" sz="1000" b="1" i="1" dirty="0" smtClean="0">
                <a:solidFill>
                  <a:srgbClr val="0000FF"/>
                </a:solidFill>
                <a:latin typeface="Calibri" pitchFamily="34" charset="0"/>
              </a:rPr>
              <a:t>Данные ГБУЗ МИАЦ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5508104" y="1268760"/>
            <a:ext cx="3096344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301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71437" y="116632"/>
            <a:ext cx="9001125" cy="65405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Динамика числа больных с ОНМК, 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пролеченных в зоне действия РСЦ №1 за  10 мес. 2017 - 2018гг.</a:t>
            </a: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xmlns="" val="1691610186"/>
              </p:ext>
            </p:extLst>
          </p:nvPr>
        </p:nvGraphicFramePr>
        <p:xfrm>
          <a:off x="-98084" y="780946"/>
          <a:ext cx="9236776" cy="3819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1907704" y="4807417"/>
            <a:ext cx="4824536" cy="3818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4859 – 2018 г. (4545 – 2017 г.)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1" name="Правая фигурная скобка 20"/>
          <p:cNvSpPr/>
          <p:nvPr/>
        </p:nvSpPr>
        <p:spPr>
          <a:xfrm rot="5400000">
            <a:off x="4375750" y="748476"/>
            <a:ext cx="392497" cy="7704856"/>
          </a:xfrm>
          <a:prstGeom prst="rightBrace">
            <a:avLst>
              <a:gd name="adj1" fmla="val 31025"/>
              <a:gd name="adj2" fmla="val 50013"/>
            </a:avLst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77401460"/>
              </p:ext>
            </p:extLst>
          </p:nvPr>
        </p:nvGraphicFramePr>
        <p:xfrm>
          <a:off x="52829" y="5229200"/>
          <a:ext cx="871296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5256584"/>
              </a:tblGrid>
              <a:tr h="771785"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Переведено в РСЦ </a:t>
                      </a:r>
                    </a:p>
                    <a:p>
                      <a:pPr algn="ctr"/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из ПСО больных с ОНМК </a:t>
                      </a:r>
                      <a:endParaRPr lang="ru-RU" sz="28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i="0" dirty="0" smtClean="0">
                          <a:solidFill>
                            <a:schemeClr val="tx1"/>
                          </a:solidFill>
                        </a:rPr>
                        <a:t>10 мес. 2017 г.</a:t>
                      </a:r>
                      <a:r>
                        <a:rPr lang="ru-RU" sz="3600" b="1" i="0" baseline="0" dirty="0" smtClean="0">
                          <a:solidFill>
                            <a:schemeClr val="tx1"/>
                          </a:solidFill>
                        </a:rPr>
                        <a:t> - 241</a:t>
                      </a:r>
                      <a:r>
                        <a:rPr lang="ru-RU" sz="3600" b="1" i="0" dirty="0" smtClean="0">
                          <a:solidFill>
                            <a:schemeClr val="tx1"/>
                          </a:solidFill>
                        </a:rPr>
                        <a:t> чел.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 мес. 2018 г. -  250 чел.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Овал 1"/>
          <p:cNvSpPr/>
          <p:nvPr/>
        </p:nvSpPr>
        <p:spPr>
          <a:xfrm>
            <a:off x="899926" y="2096852"/>
            <a:ext cx="1188133" cy="4223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+ 18,3%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267744" y="1934834"/>
            <a:ext cx="1242138" cy="32403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+ 38,5  %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319972" y="1055726"/>
            <a:ext cx="1008112" cy="2880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+ </a:t>
            </a:r>
            <a:r>
              <a:rPr lang="ru-RU" sz="1400" b="1" dirty="0" smtClean="0">
                <a:solidFill>
                  <a:srgbClr val="FF0000"/>
                </a:solidFill>
              </a:rPr>
              <a:t>1,5 %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860032" y="2096852"/>
            <a:ext cx="1008112" cy="32403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+ 5  %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207772" y="2420888"/>
            <a:ext cx="1098122" cy="33356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+ </a:t>
            </a:r>
            <a:r>
              <a:rPr lang="ru-RU" sz="1400" b="1" dirty="0" smtClean="0">
                <a:solidFill>
                  <a:srgbClr val="FF0000"/>
                </a:solidFill>
              </a:rPr>
              <a:t>5,3 %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452320" y="1055724"/>
            <a:ext cx="1080120" cy="28803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- 1, 4 %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6626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146203937"/>
              </p:ext>
            </p:extLst>
          </p:nvPr>
        </p:nvGraphicFramePr>
        <p:xfrm>
          <a:off x="-252536" y="1340769"/>
          <a:ext cx="939653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9512" y="260648"/>
            <a:ext cx="8856984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Госпитализация пациентов с  ОНМК до 4,5 час за 10 мес. 2017 - 2018 гг., % 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15516" y="4149080"/>
            <a:ext cx="8784976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0985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2888" y="332657"/>
            <a:ext cx="8854334" cy="707886"/>
          </a:xfrm>
          <a:prstGeom prst="rect">
            <a:avLst/>
          </a:prstGeom>
          <a:solidFill>
            <a:schemeClr val="bg1"/>
          </a:solidFill>
          <a:ln>
            <a:solidFill>
              <a:srgbClr val="0EE06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0000FF"/>
                </a:solidFill>
              </a:rPr>
              <a:t>Тромболитическая</a:t>
            </a:r>
            <a:r>
              <a:rPr lang="ru-RU" sz="2000" b="1" dirty="0" smtClean="0">
                <a:solidFill>
                  <a:srgbClr val="0000FF"/>
                </a:solidFill>
              </a:rPr>
              <a:t> терапия, % от ИИ, поступивших в терапевтическое окно 4,5 час</a:t>
            </a:r>
            <a:endParaRPr lang="ru-RU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2086315241"/>
              </p:ext>
            </p:extLst>
          </p:nvPr>
        </p:nvGraphicFramePr>
        <p:xfrm>
          <a:off x="-220093" y="1340768"/>
          <a:ext cx="9364093" cy="3215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1652711"/>
              </p:ext>
            </p:extLst>
          </p:nvPr>
        </p:nvGraphicFramePr>
        <p:xfrm>
          <a:off x="2195738" y="4568552"/>
          <a:ext cx="6948263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609"/>
                <a:gridCol w="992609"/>
                <a:gridCol w="992609"/>
                <a:gridCol w="992609"/>
                <a:gridCol w="992609"/>
                <a:gridCol w="992609"/>
                <a:gridCol w="9926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9021FF"/>
                          </a:solidFill>
                        </a:rPr>
                        <a:t>7</a:t>
                      </a:r>
                      <a:endParaRPr lang="ru-RU" sz="2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9021FF"/>
                          </a:solidFill>
                        </a:rPr>
                        <a:t>12</a:t>
                      </a:r>
                      <a:endParaRPr lang="ru-RU" sz="2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9021FF"/>
                          </a:solidFill>
                        </a:rPr>
                        <a:t>97</a:t>
                      </a:r>
                      <a:endParaRPr lang="ru-RU" sz="2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9021FF"/>
                          </a:solidFill>
                        </a:rPr>
                        <a:t>9</a:t>
                      </a:r>
                      <a:endParaRPr lang="ru-RU" sz="2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9021FF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9021FF"/>
                          </a:solidFill>
                        </a:rPr>
                        <a:t>52</a:t>
                      </a:r>
                      <a:endParaRPr lang="ru-RU" sz="2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9021FF"/>
                          </a:solidFill>
                        </a:rPr>
                        <a:t>178</a:t>
                      </a:r>
                      <a:endParaRPr lang="ru-RU" sz="20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611560" y="2708920"/>
            <a:ext cx="8388424" cy="0"/>
          </a:xfrm>
          <a:prstGeom prst="line">
            <a:avLst/>
          </a:prstGeom>
          <a:ln w="3175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39752" y="5085184"/>
            <a:ext cx="673345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Число больных, получивших </a:t>
            </a:r>
            <a:r>
              <a:rPr lang="ru-RU" b="1" dirty="0" err="1" smtClean="0">
                <a:solidFill>
                  <a:srgbClr val="0000FF"/>
                </a:solidFill>
              </a:rPr>
              <a:t>тромболитическую</a:t>
            </a:r>
            <a:r>
              <a:rPr lang="ru-RU" b="1" dirty="0" smtClean="0">
                <a:solidFill>
                  <a:srgbClr val="0000FF"/>
                </a:solidFill>
              </a:rPr>
              <a:t> терапию, </a:t>
            </a:r>
            <a:r>
              <a:rPr lang="ru-RU" b="1" dirty="0" err="1" smtClean="0">
                <a:solidFill>
                  <a:srgbClr val="0000FF"/>
                </a:solidFill>
              </a:rPr>
              <a:t>абс.ч</a:t>
            </a:r>
            <a:r>
              <a:rPr lang="ru-RU" b="1" dirty="0" smtClean="0">
                <a:solidFill>
                  <a:srgbClr val="0000FF"/>
                </a:solidFill>
              </a:rPr>
              <a:t>.</a:t>
            </a:r>
            <a:endParaRPr lang="ru-RU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867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Вмешательства, проводимые больным с ОНМК  за 10 мес. 2018г.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665030011"/>
              </p:ext>
            </p:extLst>
          </p:nvPr>
        </p:nvGraphicFramePr>
        <p:xfrm>
          <a:off x="-396552" y="332656"/>
          <a:ext cx="360040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2078509570"/>
              </p:ext>
            </p:extLst>
          </p:nvPr>
        </p:nvGraphicFramePr>
        <p:xfrm>
          <a:off x="5508104" y="404664"/>
          <a:ext cx="386818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242911072"/>
              </p:ext>
            </p:extLst>
          </p:nvPr>
        </p:nvGraphicFramePr>
        <p:xfrm>
          <a:off x="5652120" y="3573017"/>
          <a:ext cx="3744416" cy="3284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1455343926"/>
              </p:ext>
            </p:extLst>
          </p:nvPr>
        </p:nvGraphicFramePr>
        <p:xfrm>
          <a:off x="-108520" y="3789040"/>
          <a:ext cx="3744416" cy="270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Диаграмма 6"/>
          <p:cNvGraphicFramePr/>
          <p:nvPr>
            <p:extLst/>
          </p:nvPr>
        </p:nvGraphicFramePr>
        <p:xfrm>
          <a:off x="2987824" y="1700808"/>
          <a:ext cx="295232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187624" y="476672"/>
            <a:ext cx="792088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+3,6 %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1446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88" y="23751"/>
            <a:ext cx="5976664" cy="380913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Число ЦАГ, проведенных за 10 мес. 2018г.</a:t>
            </a:r>
            <a:endParaRPr lang="ru-RU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2005340623"/>
              </p:ext>
            </p:extLst>
          </p:nvPr>
        </p:nvGraphicFramePr>
        <p:xfrm>
          <a:off x="1858062" y="3068960"/>
          <a:ext cx="7285938" cy="43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429087670"/>
              </p:ext>
            </p:extLst>
          </p:nvPr>
        </p:nvGraphicFramePr>
        <p:xfrm>
          <a:off x="0" y="260648"/>
          <a:ext cx="579613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0" y="3843046"/>
            <a:ext cx="3059832" cy="82809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rgbClr val="0000FF"/>
                </a:solidFill>
              </a:rPr>
              <a:t>ЦАГ, проведенные больным из ПСО  </a:t>
            </a:r>
          </a:p>
          <a:p>
            <a:r>
              <a:rPr lang="ru-RU" sz="2000" b="1" dirty="0" smtClean="0">
                <a:solidFill>
                  <a:srgbClr val="0000FF"/>
                </a:solidFill>
              </a:rPr>
              <a:t>за 10 мес. 2018 г.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80044" y="1340768"/>
            <a:ext cx="870752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+5 %</a:t>
            </a:r>
            <a:endParaRPr lang="ru-RU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9355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42702"/>
              </p:ext>
            </p:extLst>
          </p:nvPr>
        </p:nvGraphicFramePr>
        <p:xfrm>
          <a:off x="375823" y="1556792"/>
          <a:ext cx="8640000" cy="2930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0"/>
                <a:gridCol w="4320000"/>
              </a:tblGrid>
              <a:tr h="136815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Круглосуточная работа </a:t>
                      </a:r>
                      <a:endParaRPr lang="ru-RU" sz="24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2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врача-невролога </a:t>
                      </a:r>
                      <a:endParaRPr lang="ru-RU" sz="24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2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отсутствует</a:t>
                      </a:r>
                      <a:endParaRPr lang="ru-RU" sz="24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Круглосуточная работа </a:t>
                      </a:r>
                      <a:endParaRPr lang="ru-RU" sz="24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2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врача-рентгенолога </a:t>
                      </a:r>
                      <a:endParaRPr lang="ru-RU" sz="24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ru-RU" sz="2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отсутствует</a:t>
                      </a:r>
                      <a:endParaRPr lang="ru-RU" sz="24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CECFF"/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u="none" strike="noStrike" dirty="0" smtClean="0">
                          <a:effectLst/>
                        </a:rPr>
                        <a:t>ПСО № 1 РБ ГБ №1 г. Октябрьский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u="none" strike="noStrike" dirty="0">
                          <a:effectLst/>
                        </a:rPr>
                        <a:t>ПСО № 1 РБ ГБ №1 г</a:t>
                      </a:r>
                      <a:r>
                        <a:rPr lang="ru-RU" sz="2000" b="1" u="none" strike="noStrike" dirty="0" smtClean="0">
                          <a:effectLst/>
                        </a:rPr>
                        <a:t>. Октябрьский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u="none" strike="noStrike" dirty="0">
                          <a:effectLst/>
                        </a:rPr>
                        <a:t>ПСО №2 ГБУЗ РБ Белорецкая ЦРКБ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u="none" strike="noStrike" dirty="0" smtClean="0">
                          <a:effectLst/>
                        </a:rPr>
                        <a:t>ПСО № 3 ГБУЗ РБ</a:t>
                      </a:r>
                      <a:r>
                        <a:rPr lang="ru-RU" sz="2000" b="1" u="none" strike="noStrike" baseline="0" dirty="0" smtClean="0">
                          <a:effectLst/>
                        </a:rPr>
                        <a:t> ГКБ № 18 г. Уфа</a:t>
                      </a:r>
                      <a:endParaRPr lang="ru-RU" sz="2000" b="1" u="none" strike="noStrike" dirty="0" smtClean="0">
                        <a:effectLst/>
                      </a:endParaRPr>
                    </a:p>
                    <a:p>
                      <a:pPr algn="l" rtl="0" fontAlgn="ctr"/>
                      <a:r>
                        <a:rPr lang="ru-RU" sz="2000" b="1" u="none" strike="noStrike" dirty="0" smtClean="0">
                          <a:effectLst/>
                        </a:rPr>
                        <a:t>ПСО </a:t>
                      </a:r>
                      <a:r>
                        <a:rPr lang="ru-RU" sz="2000" b="1" u="none" strike="noStrike" dirty="0">
                          <a:effectLst/>
                        </a:rPr>
                        <a:t>№4 ГБУЗ РБ </a:t>
                      </a:r>
                      <a:r>
                        <a:rPr lang="ru-RU" sz="2000" b="1" u="none" strike="noStrike" dirty="0" err="1">
                          <a:effectLst/>
                        </a:rPr>
                        <a:t>Туймазинская</a:t>
                      </a:r>
                      <a:r>
                        <a:rPr lang="ru-RU" sz="2000" b="1" u="none" strike="noStrike" dirty="0">
                          <a:effectLst/>
                        </a:rPr>
                        <a:t> ЦРБ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1" u="none" strike="noStrike" dirty="0">
                          <a:effectLst/>
                        </a:rPr>
                        <a:t>ПСО №12 ГБУЗ РБ </a:t>
                      </a:r>
                      <a:r>
                        <a:rPr lang="ru-RU" sz="2000" b="1" u="none" strike="noStrike" dirty="0" err="1">
                          <a:effectLst/>
                        </a:rPr>
                        <a:t>Белебеевская</a:t>
                      </a:r>
                      <a:r>
                        <a:rPr lang="ru-RU" sz="2000" b="1" u="none" strike="noStrike" dirty="0">
                          <a:effectLst/>
                        </a:rPr>
                        <a:t> ЦРБ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-3769" y="116632"/>
            <a:ext cx="9019592" cy="892552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600" b="1" dirty="0" smtClean="0">
                <a:ln w="0"/>
                <a:solidFill>
                  <a:srgbClr val="FF0000"/>
                </a:solidFill>
              </a:rPr>
              <a:t>Круглосуточная работа </a:t>
            </a:r>
          </a:p>
          <a:p>
            <a:pPr algn="ctr"/>
            <a:r>
              <a:rPr lang="ru-RU" sz="2600" b="1" dirty="0" smtClean="0">
                <a:ln w="0"/>
                <a:solidFill>
                  <a:srgbClr val="FF0000"/>
                </a:solidFill>
              </a:rPr>
              <a:t>врачей-неврологов </a:t>
            </a:r>
            <a:r>
              <a:rPr lang="ru-RU" sz="2600" b="1" dirty="0">
                <a:ln w="0"/>
                <a:solidFill>
                  <a:srgbClr val="FF0000"/>
                </a:solidFill>
              </a:rPr>
              <a:t>и рентгенологов </a:t>
            </a:r>
            <a:endParaRPr lang="ru-RU" sz="2600" b="1" dirty="0" smtClean="0">
              <a:ln w="0"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31582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5912</TotalTime>
  <Words>648</Words>
  <Application>Microsoft Office PowerPoint</Application>
  <PresentationFormat>Экран (4:3)</PresentationFormat>
  <Paragraphs>166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Динамика числа больных с ОНМК,  пролеченных в зоне действия РСЦ №1 за  10 мес. 2017 - 2018гг.</vt:lpstr>
      <vt:lpstr>Слайд 5</vt:lpstr>
      <vt:lpstr>Слайд 6</vt:lpstr>
      <vt:lpstr>Вмешательства, проводимые больным с ОНМК  за 10 мес. 2018г.</vt:lpstr>
      <vt:lpstr>Число ЦАГ, проведенных за 10 мес. 2018г.</vt:lpstr>
      <vt:lpstr>Слайд 9</vt:lpstr>
      <vt:lpstr>ПРОВЕДЕНЫ ВЫЕЗДЫ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Летальность от ОНМК за 12 мес. 2015/2016 гг., %</dc:title>
  <dc:creator>1</dc:creator>
  <cp:lastModifiedBy>Статистик</cp:lastModifiedBy>
  <cp:revision>1205</cp:revision>
  <cp:lastPrinted>2018-11-28T03:57:32Z</cp:lastPrinted>
  <dcterms:created xsi:type="dcterms:W3CDTF">2017-02-07T07:13:23Z</dcterms:created>
  <dcterms:modified xsi:type="dcterms:W3CDTF">2019-04-25T08:35:20Z</dcterms:modified>
</cp:coreProperties>
</file>